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7" r:id="rId7"/>
    <p:sldId id="260" r:id="rId8"/>
    <p:sldId id="269" r:id="rId9"/>
    <p:sldId id="261" r:id="rId10"/>
    <p:sldId id="262" r:id="rId11"/>
    <p:sldId id="268" r:id="rId12"/>
    <p:sldId id="272" r:id="rId13"/>
    <p:sldId id="263" r:id="rId14"/>
    <p:sldId id="270" r:id="rId15"/>
    <p:sldId id="264" r:id="rId16"/>
    <p:sldId id="265"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1/25/2017</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1/25/2017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1/25/2017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1/25/2017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1/25/2017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1/25/2017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1/25/2017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1/25/2017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1/25/2017</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Trench Warfare and Weapons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35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Submarines</a:t>
            </a:r>
            <a:endParaRPr lang="en-US" dirty="0"/>
          </a:p>
        </p:txBody>
      </p:sp>
      <p:sp>
        <p:nvSpPr>
          <p:cNvPr id="3" name="Content Placeholder 2"/>
          <p:cNvSpPr>
            <a:spLocks noGrp="1"/>
          </p:cNvSpPr>
          <p:nvPr>
            <p:ph idx="1"/>
          </p:nvPr>
        </p:nvSpPr>
        <p:spPr>
          <a:xfrm>
            <a:off x="420414" y="2270234"/>
            <a:ext cx="5580993" cy="4587766"/>
          </a:xfrm>
        </p:spPr>
        <p:txBody>
          <a:bodyPr>
            <a:normAutofit/>
          </a:bodyPr>
          <a:lstStyle/>
          <a:p>
            <a:r>
              <a:rPr lang="en-US" sz="2000" dirty="0"/>
              <a:t>Control the sea lanes and starve the population dependent on food </a:t>
            </a:r>
            <a:r>
              <a:rPr lang="en-US" sz="2000" dirty="0" smtClean="0"/>
              <a:t>supplied </a:t>
            </a:r>
            <a:r>
              <a:rPr lang="en-US" sz="2000" dirty="0"/>
              <a:t>by other countries---neutral or </a:t>
            </a:r>
            <a:r>
              <a:rPr lang="en-US" sz="2000" dirty="0" smtClean="0"/>
              <a:t>otherwise</a:t>
            </a:r>
          </a:p>
          <a:p>
            <a:r>
              <a:rPr lang="en-US" sz="2000" dirty="0"/>
              <a:t>German subs had sunk over twelve million tons of enemy and neutral </a:t>
            </a:r>
            <a:r>
              <a:rPr lang="en-US" sz="2000" dirty="0" smtClean="0"/>
              <a:t>shipping.</a:t>
            </a:r>
          </a:p>
          <a:p>
            <a:r>
              <a:rPr lang="en-US" sz="2000" dirty="0"/>
              <a:t>Their part </a:t>
            </a:r>
            <a:r>
              <a:rPr lang="en-US" sz="2000" dirty="0" smtClean="0"/>
              <a:t>in blockades and </a:t>
            </a:r>
            <a:r>
              <a:rPr lang="en-US" sz="2000" b="1" dirty="0" smtClean="0"/>
              <a:t>unrestricted submarine warfare</a:t>
            </a:r>
            <a:r>
              <a:rPr lang="en-US" sz="2000" dirty="0" smtClean="0"/>
              <a:t> </a:t>
            </a:r>
            <a:r>
              <a:rPr lang="en-US" sz="2000" dirty="0"/>
              <a:t>proved so devastating that </a:t>
            </a:r>
            <a:r>
              <a:rPr lang="en-US" sz="2000" dirty="0" smtClean="0"/>
              <a:t>The </a:t>
            </a:r>
            <a:r>
              <a:rPr lang="en-US" sz="2000" dirty="0"/>
              <a:t>Versailles Treaty in </a:t>
            </a:r>
            <a:r>
              <a:rPr lang="en-US" sz="2000" b="1" dirty="0"/>
              <a:t>1919</a:t>
            </a:r>
            <a:r>
              <a:rPr lang="en-US" sz="2000" dirty="0"/>
              <a:t> specifically forbade the Germans from building submarines</a:t>
            </a:r>
            <a:r>
              <a:rPr lang="en-US" sz="2000" dirty="0" smtClean="0"/>
              <a:t>.</a:t>
            </a:r>
          </a:p>
        </p:txBody>
      </p:sp>
      <p:pic>
        <p:nvPicPr>
          <p:cNvPr id="4" name="Picture 3"/>
          <p:cNvPicPr>
            <a:picLocks noChangeAspect="1"/>
          </p:cNvPicPr>
          <p:nvPr/>
        </p:nvPicPr>
        <p:blipFill>
          <a:blip r:embed="rId2"/>
          <a:stretch>
            <a:fillRect/>
          </a:stretch>
        </p:blipFill>
        <p:spPr>
          <a:xfrm>
            <a:off x="7305675" y="0"/>
            <a:ext cx="4886325" cy="2238375"/>
          </a:xfrm>
          <a:prstGeom prst="rect">
            <a:avLst/>
          </a:prstGeom>
        </p:spPr>
      </p:pic>
    </p:spTree>
    <p:extLst>
      <p:ext uri="{BB962C8B-B14F-4D97-AF65-F5344CB8AC3E}">
        <p14:creationId xmlns:p14="http://schemas.microsoft.com/office/powerpoint/2010/main" val="2957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Lusitania</a:t>
            </a:r>
            <a:endParaRPr lang="en-US" dirty="0"/>
          </a:p>
        </p:txBody>
      </p:sp>
      <p:sp>
        <p:nvSpPr>
          <p:cNvPr id="3" name="Content Placeholder 2"/>
          <p:cNvSpPr>
            <a:spLocks noGrp="1"/>
          </p:cNvSpPr>
          <p:nvPr>
            <p:ph idx="1"/>
          </p:nvPr>
        </p:nvSpPr>
        <p:spPr>
          <a:xfrm>
            <a:off x="0" y="2217683"/>
            <a:ext cx="6747641" cy="5076496"/>
          </a:xfrm>
        </p:spPr>
        <p:txBody>
          <a:bodyPr>
            <a:normAutofit/>
          </a:bodyPr>
          <a:lstStyle/>
          <a:p>
            <a:r>
              <a:rPr lang="en-US" sz="2000" dirty="0"/>
              <a:t>In early May 1915, RMS Lusitania left New York Harbor bound for Liverpool. The passengers had received a warning from the German embassy that the ship was considered an enemy carrying contraband to England, and would be a target in a zone set up by the Germans. On May 7, the boat was torpedoed 11 miles off the Irish coast (in the German prohibited zone). It was sunk by U-Boat 20 (second from left below) with heavy loss of civilian life including 126 Americans. The tragedy was a source of anger and regret in the minds of the American public when they supported U.S. direct involvement in 1917.</a:t>
            </a:r>
          </a:p>
        </p:txBody>
      </p:sp>
      <p:pic>
        <p:nvPicPr>
          <p:cNvPr id="4" name="Picture 3"/>
          <p:cNvPicPr>
            <a:picLocks noChangeAspect="1"/>
          </p:cNvPicPr>
          <p:nvPr/>
        </p:nvPicPr>
        <p:blipFill>
          <a:blip r:embed="rId2"/>
          <a:stretch>
            <a:fillRect/>
          </a:stretch>
        </p:blipFill>
        <p:spPr>
          <a:xfrm>
            <a:off x="6747641" y="562371"/>
            <a:ext cx="4993070" cy="3310623"/>
          </a:xfrm>
          <a:prstGeom prst="rect">
            <a:avLst/>
          </a:prstGeom>
        </p:spPr>
      </p:pic>
    </p:spTree>
    <p:extLst>
      <p:ext uri="{BB962C8B-B14F-4D97-AF65-F5344CB8AC3E}">
        <p14:creationId xmlns:p14="http://schemas.microsoft.com/office/powerpoint/2010/main" val="104478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FF00"/>
                </a:solidFill>
              </a:rPr>
              <a:t>Was the sinking of the Lusitania a good reason for the United States to get involved in WWI?</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6799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78372"/>
            <a:ext cx="8825659" cy="935421"/>
          </a:xfrm>
        </p:spPr>
        <p:txBody>
          <a:bodyPr/>
          <a:lstStyle/>
          <a:p>
            <a:r>
              <a:rPr lang="en-US" dirty="0" smtClean="0"/>
              <a:t>Tanks…..You’re Welcome</a:t>
            </a:r>
            <a:endParaRPr lang="en-US" dirty="0"/>
          </a:p>
        </p:txBody>
      </p:sp>
      <p:sp>
        <p:nvSpPr>
          <p:cNvPr id="3" name="Content Placeholder 2"/>
          <p:cNvSpPr>
            <a:spLocks noGrp="1"/>
          </p:cNvSpPr>
          <p:nvPr>
            <p:ph idx="1"/>
          </p:nvPr>
        </p:nvSpPr>
        <p:spPr>
          <a:xfrm>
            <a:off x="1" y="2112579"/>
            <a:ext cx="5538952" cy="4745421"/>
          </a:xfrm>
        </p:spPr>
        <p:txBody>
          <a:bodyPr>
            <a:normAutofit/>
          </a:bodyPr>
          <a:lstStyle/>
          <a:p>
            <a:r>
              <a:rPr lang="en-US" sz="2100" dirty="0"/>
              <a:t>This British invention used American-designed caterpillar tracks to move the armored vehicle equipped with machine guns and sometimes light cannon</a:t>
            </a:r>
            <a:r>
              <a:rPr lang="en-US" sz="2100" dirty="0" smtClean="0"/>
              <a:t>.</a:t>
            </a:r>
          </a:p>
          <a:p>
            <a:r>
              <a:rPr lang="en-US" sz="2100" dirty="0"/>
              <a:t>Tanks worked effectively on firm, dry ground, in spite of their slow speed, mechanical problems, and vulnerability to artillery. </a:t>
            </a:r>
            <a:endParaRPr lang="en-US" sz="2100" dirty="0" smtClean="0"/>
          </a:p>
          <a:p>
            <a:r>
              <a:rPr lang="en-US" sz="2100" dirty="0" smtClean="0"/>
              <a:t>Tanks were Able </a:t>
            </a:r>
            <a:r>
              <a:rPr lang="en-US" sz="2100" dirty="0"/>
              <a:t>to crush barbed wire and cross trenches, </a:t>
            </a:r>
            <a:r>
              <a:rPr lang="en-US" sz="2100" dirty="0" smtClean="0"/>
              <a:t>tanks were able to move forward through machine gun fire</a:t>
            </a:r>
            <a:r>
              <a:rPr lang="en-US" sz="2000" dirty="0" smtClean="0"/>
              <a:t>.</a:t>
            </a:r>
            <a:endParaRPr lang="en-US" sz="2000" dirty="0"/>
          </a:p>
        </p:txBody>
      </p:sp>
      <p:pic>
        <p:nvPicPr>
          <p:cNvPr id="5" name="Picture 4"/>
          <p:cNvPicPr>
            <a:picLocks noChangeAspect="1"/>
          </p:cNvPicPr>
          <p:nvPr/>
        </p:nvPicPr>
        <p:blipFill>
          <a:blip r:embed="rId2"/>
          <a:stretch>
            <a:fillRect/>
          </a:stretch>
        </p:blipFill>
        <p:spPr>
          <a:xfrm>
            <a:off x="6779174" y="3400425"/>
            <a:ext cx="4913912" cy="3567500"/>
          </a:xfrm>
          <a:prstGeom prst="rect">
            <a:avLst/>
          </a:prstGeom>
        </p:spPr>
      </p:pic>
    </p:spTree>
    <p:extLst>
      <p:ext uri="{BB962C8B-B14F-4D97-AF65-F5344CB8AC3E}">
        <p14:creationId xmlns:p14="http://schemas.microsoft.com/office/powerpoint/2010/main" val="415996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MarkVgerma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187" y="-295126"/>
            <a:ext cx="4890492" cy="79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79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Rifles</a:t>
            </a:r>
            <a:endParaRPr lang="en-US" dirty="0"/>
          </a:p>
        </p:txBody>
      </p:sp>
      <p:sp>
        <p:nvSpPr>
          <p:cNvPr id="3" name="Content Placeholder 2"/>
          <p:cNvSpPr>
            <a:spLocks noGrp="1"/>
          </p:cNvSpPr>
          <p:nvPr>
            <p:ph idx="1"/>
          </p:nvPr>
        </p:nvSpPr>
        <p:spPr>
          <a:xfrm>
            <a:off x="409904" y="2133600"/>
            <a:ext cx="4414344" cy="4724400"/>
          </a:xfrm>
        </p:spPr>
        <p:txBody>
          <a:bodyPr/>
          <a:lstStyle/>
          <a:p>
            <a:r>
              <a:rPr lang="en-US" sz="2200" dirty="0"/>
              <a:t>The Number One Infantry Weapon </a:t>
            </a:r>
          </a:p>
          <a:p>
            <a:r>
              <a:rPr lang="en-US" sz="2200" dirty="0"/>
              <a:t>Easy to carry</a:t>
            </a:r>
          </a:p>
          <a:p>
            <a:r>
              <a:rPr lang="en-US" sz="2200" dirty="0"/>
              <a:t>Rifles were for Infantry and pistols were for officers</a:t>
            </a:r>
          </a:p>
          <a:p>
            <a:r>
              <a:rPr lang="en-US" sz="2200" dirty="0"/>
              <a:t>a greater impact was dependent upon the training and skill of the rifle operator </a:t>
            </a:r>
            <a:r>
              <a:rPr lang="en-US" sz="2200" dirty="0" smtClean="0"/>
              <a:t>himself.</a:t>
            </a:r>
          </a:p>
          <a:p>
            <a:pPr lvl="1"/>
            <a:r>
              <a:rPr lang="en-US" sz="2200" dirty="0" smtClean="0"/>
              <a:t>Highly Trained Riflemen: 30 Rounds/min</a:t>
            </a:r>
            <a:endParaRPr lang="en-US" sz="2200" dirty="0"/>
          </a:p>
          <a:p>
            <a:endParaRPr lang="en-US" dirty="0"/>
          </a:p>
        </p:txBody>
      </p:sp>
      <p:pic>
        <p:nvPicPr>
          <p:cNvPr id="6" name="Picture 5"/>
          <p:cNvPicPr>
            <a:picLocks noChangeAspect="1"/>
          </p:cNvPicPr>
          <p:nvPr/>
        </p:nvPicPr>
        <p:blipFill>
          <a:blip r:embed="rId2"/>
          <a:stretch>
            <a:fillRect/>
          </a:stretch>
        </p:blipFill>
        <p:spPr>
          <a:xfrm>
            <a:off x="5674203" y="1339084"/>
            <a:ext cx="5652250" cy="3579758"/>
          </a:xfrm>
          <a:prstGeom prst="rect">
            <a:avLst/>
          </a:prstGeom>
        </p:spPr>
      </p:pic>
    </p:spTree>
    <p:extLst>
      <p:ext uri="{BB962C8B-B14F-4D97-AF65-F5344CB8AC3E}">
        <p14:creationId xmlns:p14="http://schemas.microsoft.com/office/powerpoint/2010/main" val="298271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Guns</a:t>
            </a:r>
            <a:br>
              <a:rPr lang="en-US" dirty="0" smtClean="0"/>
            </a:br>
            <a:endParaRPr lang="en-US" dirty="0"/>
          </a:p>
        </p:txBody>
      </p:sp>
      <p:sp>
        <p:nvSpPr>
          <p:cNvPr id="3" name="Content Placeholder 2"/>
          <p:cNvSpPr>
            <a:spLocks noGrp="1"/>
          </p:cNvSpPr>
          <p:nvPr>
            <p:ph idx="1"/>
          </p:nvPr>
        </p:nvSpPr>
        <p:spPr>
          <a:xfrm>
            <a:off x="126124" y="2196662"/>
            <a:ext cx="5749159" cy="4661338"/>
          </a:xfrm>
        </p:spPr>
        <p:txBody>
          <a:bodyPr>
            <a:normAutofit/>
          </a:bodyPr>
          <a:lstStyle/>
          <a:p>
            <a:r>
              <a:rPr lang="en-US" sz="2200" dirty="0"/>
              <a:t>The machine gun, </a:t>
            </a:r>
            <a:r>
              <a:rPr lang="en-US" sz="2200" dirty="0" smtClean="0"/>
              <a:t>was </a:t>
            </a:r>
            <a:r>
              <a:rPr lang="en-US" sz="2200" dirty="0"/>
              <a:t>a fairly primitive device when general war began in August 1914</a:t>
            </a:r>
            <a:r>
              <a:rPr lang="en-US" sz="2200" dirty="0" smtClean="0"/>
              <a:t>.</a:t>
            </a:r>
          </a:p>
          <a:p>
            <a:r>
              <a:rPr lang="en-US" sz="2200" dirty="0" smtClean="0"/>
              <a:t>Machine guns were heavy and bulky weighing over 130 pounds with the ammunition</a:t>
            </a:r>
          </a:p>
          <a:p>
            <a:r>
              <a:rPr lang="en-US" sz="2200" dirty="0" smtClean="0"/>
              <a:t>Gun was mounted on a tripod and manned by a crew of 4-6</a:t>
            </a:r>
          </a:p>
          <a:p>
            <a:r>
              <a:rPr lang="en-US" sz="2200" dirty="0" smtClean="0"/>
              <a:t>The early machine guns had their share of problems</a:t>
            </a:r>
          </a:p>
          <a:p>
            <a:pPr lvl="1"/>
            <a:r>
              <a:rPr lang="en-US" sz="2200" dirty="0" smtClean="0"/>
              <a:t>Over Heating</a:t>
            </a:r>
          </a:p>
        </p:txBody>
      </p:sp>
      <p:pic>
        <p:nvPicPr>
          <p:cNvPr id="5" name="Picture 4"/>
          <p:cNvPicPr>
            <a:picLocks noChangeAspect="1"/>
          </p:cNvPicPr>
          <p:nvPr/>
        </p:nvPicPr>
        <p:blipFill>
          <a:blip r:embed="rId2"/>
          <a:stretch>
            <a:fillRect/>
          </a:stretch>
        </p:blipFill>
        <p:spPr>
          <a:xfrm>
            <a:off x="5696606" y="2878094"/>
            <a:ext cx="6279931" cy="3979906"/>
          </a:xfrm>
          <a:prstGeom prst="rect">
            <a:avLst/>
          </a:prstGeom>
        </p:spPr>
      </p:pic>
    </p:spTree>
    <p:extLst>
      <p:ext uri="{BB962C8B-B14F-4D97-AF65-F5344CB8AC3E}">
        <p14:creationId xmlns:p14="http://schemas.microsoft.com/office/powerpoint/2010/main" val="256308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Guns	</a:t>
            </a:r>
            <a:endParaRPr lang="en-US" dirty="0"/>
          </a:p>
        </p:txBody>
      </p:sp>
      <p:sp>
        <p:nvSpPr>
          <p:cNvPr id="3" name="Content Placeholder 2"/>
          <p:cNvSpPr>
            <a:spLocks noGrp="1"/>
          </p:cNvSpPr>
          <p:nvPr>
            <p:ph idx="1"/>
          </p:nvPr>
        </p:nvSpPr>
        <p:spPr>
          <a:xfrm>
            <a:off x="315310" y="2270234"/>
            <a:ext cx="5517931" cy="4587766"/>
          </a:xfrm>
        </p:spPr>
        <p:txBody>
          <a:bodyPr>
            <a:normAutofit/>
          </a:bodyPr>
          <a:lstStyle/>
          <a:p>
            <a:r>
              <a:rPr lang="en-US" sz="2200" dirty="0" smtClean="0"/>
              <a:t>Was a great defensive weapon.  </a:t>
            </a:r>
          </a:p>
          <a:p>
            <a:r>
              <a:rPr lang="en-US" sz="2200" dirty="0" smtClean="0"/>
              <a:t>Machine Guns were strategically placed so their fire was over lapping.</a:t>
            </a:r>
          </a:p>
          <a:p>
            <a:r>
              <a:rPr lang="en-US" sz="2200" dirty="0" smtClean="0"/>
              <a:t>Machine guns could fire over 500 rounds per minute</a:t>
            </a:r>
          </a:p>
          <a:p>
            <a:pPr lvl="1"/>
            <a:r>
              <a:rPr lang="en-US" sz="2200" dirty="0" smtClean="0"/>
              <a:t>A Regiment of trained riflemen could fire around 30</a:t>
            </a:r>
          </a:p>
          <a:p>
            <a:pPr lvl="1"/>
            <a:r>
              <a:rPr lang="en-US" sz="2200" dirty="0" smtClean="0"/>
              <a:t>1 Machine Gun was the equivalent of 80 riflemen</a:t>
            </a:r>
            <a:endParaRPr lang="en-US" sz="2200" dirty="0"/>
          </a:p>
        </p:txBody>
      </p:sp>
      <p:pic>
        <p:nvPicPr>
          <p:cNvPr id="5" name="Picture 4"/>
          <p:cNvPicPr>
            <a:picLocks noChangeAspect="1"/>
          </p:cNvPicPr>
          <p:nvPr/>
        </p:nvPicPr>
        <p:blipFill>
          <a:blip r:embed="rId2"/>
          <a:stretch>
            <a:fillRect/>
          </a:stretch>
        </p:blipFill>
        <p:spPr>
          <a:xfrm>
            <a:off x="5360276" y="2381115"/>
            <a:ext cx="3039460" cy="4366004"/>
          </a:xfrm>
          <a:prstGeom prst="rect">
            <a:avLst/>
          </a:prstGeom>
        </p:spPr>
      </p:pic>
    </p:spTree>
    <p:extLst>
      <p:ext uri="{BB962C8B-B14F-4D97-AF65-F5344CB8AC3E}">
        <p14:creationId xmlns:p14="http://schemas.microsoft.com/office/powerpoint/2010/main" val="148324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011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713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52248"/>
            <a:ext cx="8825659" cy="2249214"/>
          </a:xfrm>
        </p:spPr>
        <p:txBody>
          <a:bodyPr/>
          <a:lstStyle/>
          <a:p>
            <a:r>
              <a:rPr lang="en-US" sz="6000" dirty="0" smtClean="0"/>
              <a:t>Airplanes</a:t>
            </a:r>
            <a:r>
              <a:rPr lang="en-US" dirty="0" smtClean="0"/>
              <a:t>	</a:t>
            </a:r>
            <a:endParaRPr lang="en-US" dirty="0"/>
          </a:p>
        </p:txBody>
      </p:sp>
      <p:sp>
        <p:nvSpPr>
          <p:cNvPr id="3" name="Content Placeholder 2"/>
          <p:cNvSpPr>
            <a:spLocks noGrp="1"/>
          </p:cNvSpPr>
          <p:nvPr>
            <p:ph idx="1"/>
          </p:nvPr>
        </p:nvSpPr>
        <p:spPr>
          <a:xfrm>
            <a:off x="210208" y="2186152"/>
            <a:ext cx="4750675" cy="4671848"/>
          </a:xfrm>
        </p:spPr>
        <p:txBody>
          <a:bodyPr>
            <a:noAutofit/>
          </a:bodyPr>
          <a:lstStyle/>
          <a:p>
            <a:r>
              <a:rPr lang="en-US" sz="2050" dirty="0" smtClean="0"/>
              <a:t>In the early years of the war, the biplane was used primarily for reconnaissance. The plane would hover over enemy lines and act as an artillery spotter. It also reported on troop movement.</a:t>
            </a:r>
          </a:p>
          <a:p>
            <a:r>
              <a:rPr lang="en-US" sz="2050" dirty="0" smtClean="0"/>
              <a:t> the altitudes for observation were low enough that the planes were exposed to rifle and machine gun ground fire.</a:t>
            </a:r>
          </a:p>
          <a:p>
            <a:r>
              <a:rPr lang="en-US" sz="2050" dirty="0" smtClean="0"/>
              <a:t>Airplanes become an offensive weapon after the machine gun is added to the Nose</a:t>
            </a:r>
            <a:endParaRPr lang="en-US" sz="2050" dirty="0"/>
          </a:p>
        </p:txBody>
      </p:sp>
      <p:pic>
        <p:nvPicPr>
          <p:cNvPr id="6" name="Picture 5"/>
          <p:cNvPicPr>
            <a:picLocks noChangeAspect="1"/>
          </p:cNvPicPr>
          <p:nvPr/>
        </p:nvPicPr>
        <p:blipFill>
          <a:blip r:embed="rId2"/>
          <a:stretch>
            <a:fillRect/>
          </a:stretch>
        </p:blipFill>
        <p:spPr>
          <a:xfrm>
            <a:off x="5308379" y="3181318"/>
            <a:ext cx="6778517" cy="3620233"/>
          </a:xfrm>
          <a:prstGeom prst="rect">
            <a:avLst/>
          </a:prstGeom>
        </p:spPr>
      </p:pic>
    </p:spTree>
    <p:extLst>
      <p:ext uri="{BB962C8B-B14F-4D97-AF65-F5344CB8AC3E}">
        <p14:creationId xmlns:p14="http://schemas.microsoft.com/office/powerpoint/2010/main" val="189962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0"/>
            <a:ext cx="8825659" cy="1680633"/>
          </a:xfrm>
        </p:spPr>
        <p:txBody>
          <a:bodyPr/>
          <a:lstStyle/>
          <a:p>
            <a:r>
              <a:rPr lang="en-US" dirty="0" smtClean="0"/>
              <a:t>Artillery &amp; Mortars</a:t>
            </a:r>
            <a:endParaRPr lang="en-US" dirty="0"/>
          </a:p>
        </p:txBody>
      </p:sp>
      <p:sp>
        <p:nvSpPr>
          <p:cNvPr id="3" name="Content Placeholder 2"/>
          <p:cNvSpPr>
            <a:spLocks noGrp="1"/>
          </p:cNvSpPr>
          <p:nvPr>
            <p:ph idx="1"/>
          </p:nvPr>
        </p:nvSpPr>
        <p:spPr>
          <a:xfrm>
            <a:off x="84084" y="2312276"/>
            <a:ext cx="6169572" cy="4545724"/>
          </a:xfrm>
        </p:spPr>
        <p:txBody>
          <a:bodyPr>
            <a:noAutofit/>
          </a:bodyPr>
          <a:lstStyle/>
          <a:p>
            <a:r>
              <a:rPr lang="en-US" sz="2000" dirty="0" smtClean="0"/>
              <a:t>Large Artillery Guns were used to fire explosives into enemy trenches from up to 80 miles away</a:t>
            </a:r>
          </a:p>
          <a:p>
            <a:r>
              <a:rPr lang="en-US" sz="2000" dirty="0" smtClean="0"/>
              <a:t>The </a:t>
            </a:r>
            <a:r>
              <a:rPr lang="en-US" sz="2000" dirty="0"/>
              <a:t>chief advantage of the mortar was that it could be fired from the (relative) safety of the </a:t>
            </a:r>
            <a:r>
              <a:rPr lang="en-US" sz="2000" dirty="0" smtClean="0"/>
              <a:t>trench</a:t>
            </a:r>
            <a:endParaRPr lang="en-US" sz="2000" dirty="0"/>
          </a:p>
          <a:p>
            <a:r>
              <a:rPr lang="en-US" sz="2000" dirty="0" smtClean="0"/>
              <a:t>it </a:t>
            </a:r>
            <a:r>
              <a:rPr lang="en-US" sz="2000" dirty="0"/>
              <a:t>was notably lighter and more mobile than other, larger artillery pieces.  </a:t>
            </a:r>
            <a:endParaRPr lang="en-US" sz="2000" dirty="0" smtClean="0"/>
          </a:p>
          <a:p>
            <a:r>
              <a:rPr lang="en-US" sz="2000" dirty="0" smtClean="0"/>
              <a:t>Artillery and Mortars were effective in causing unrest in enemy trenches and immobilizing tanks later in the war.</a:t>
            </a:r>
          </a:p>
          <a:p>
            <a:r>
              <a:rPr lang="en-US" sz="2000" dirty="0" smtClean="0"/>
              <a:t>Mortar attacks were usually a warning sign of an upcoming enemy invasion </a:t>
            </a:r>
            <a:endParaRPr lang="en-US" sz="2000" dirty="0"/>
          </a:p>
          <a:p>
            <a:pPr marL="0" indent="0">
              <a:buNone/>
            </a:pPr>
            <a:endParaRPr lang="en-US" sz="2000" dirty="0"/>
          </a:p>
        </p:txBody>
      </p:sp>
      <p:pic>
        <p:nvPicPr>
          <p:cNvPr id="5" name="Picture 5" descr="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862" y="2798816"/>
            <a:ext cx="5667971" cy="388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52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62759"/>
            <a:ext cx="8825659" cy="1943392"/>
          </a:xfrm>
        </p:spPr>
        <p:txBody>
          <a:bodyPr/>
          <a:lstStyle/>
          <a:p>
            <a:r>
              <a:rPr lang="en-US" dirty="0" smtClean="0"/>
              <a:t>Chemical Weapons</a:t>
            </a:r>
            <a:endParaRPr lang="en-US" dirty="0"/>
          </a:p>
        </p:txBody>
      </p:sp>
      <p:sp>
        <p:nvSpPr>
          <p:cNvPr id="3" name="Content Placeholder 2"/>
          <p:cNvSpPr>
            <a:spLocks noGrp="1"/>
          </p:cNvSpPr>
          <p:nvPr>
            <p:ph idx="1"/>
          </p:nvPr>
        </p:nvSpPr>
        <p:spPr>
          <a:xfrm>
            <a:off x="1" y="2291255"/>
            <a:ext cx="6222124" cy="4566745"/>
          </a:xfrm>
        </p:spPr>
        <p:txBody>
          <a:bodyPr/>
          <a:lstStyle/>
          <a:p>
            <a:pPr marL="342900" lvl="2" indent="-342900"/>
            <a:r>
              <a:rPr lang="en-US" sz="2000" dirty="0"/>
              <a:t>Chlorine, Phosgene, and Mustard Gas caused violent choking attacks and temporary </a:t>
            </a:r>
            <a:r>
              <a:rPr lang="en-US" sz="2000" dirty="0" smtClean="0"/>
              <a:t>blindness.</a:t>
            </a:r>
            <a:endParaRPr lang="en-US" altLang="en-US" sz="2000" b="1" dirty="0" smtClean="0">
              <a:solidFill>
                <a:srgbClr val="000000"/>
              </a:solidFill>
              <a:latin typeface="+mj-lt"/>
            </a:endParaRPr>
          </a:p>
          <a:p>
            <a:pPr marL="342900" lvl="2" indent="-342900"/>
            <a:r>
              <a:rPr lang="en-US" altLang="en-US" sz="2000" b="1" dirty="0" smtClean="0">
                <a:solidFill>
                  <a:srgbClr val="000000"/>
                </a:solidFill>
                <a:latin typeface="+mj-lt"/>
              </a:rPr>
              <a:t>The </a:t>
            </a:r>
            <a:r>
              <a:rPr lang="en-US" altLang="en-US" sz="2000" b="1" dirty="0">
                <a:solidFill>
                  <a:srgbClr val="000000"/>
                </a:solidFill>
                <a:latin typeface="+mj-lt"/>
              </a:rPr>
              <a:t>overall number of casualties quickly diminished.  Indeed, deaths from gas after about May 1915 were relatively rare</a:t>
            </a:r>
            <a:r>
              <a:rPr lang="en-US" altLang="en-US" sz="2000" b="1" dirty="0" smtClean="0">
                <a:solidFill>
                  <a:srgbClr val="000000"/>
                </a:solidFill>
                <a:latin typeface="+mj-lt"/>
              </a:rPr>
              <a:t>.</a:t>
            </a:r>
            <a:endParaRPr lang="en-US" altLang="en-US" sz="2000" dirty="0" smtClean="0">
              <a:solidFill>
                <a:srgbClr val="000000"/>
              </a:solidFill>
              <a:latin typeface="+mj-lt"/>
            </a:endParaRPr>
          </a:p>
          <a:p>
            <a:pPr marL="800100" lvl="3" indent="-342900"/>
            <a:r>
              <a:rPr lang="en-US" sz="1800" dirty="0" smtClean="0"/>
              <a:t>Why?</a:t>
            </a:r>
          </a:p>
          <a:p>
            <a:endParaRPr lang="en-US" dirty="0"/>
          </a:p>
        </p:txBody>
      </p:sp>
      <p:pic>
        <p:nvPicPr>
          <p:cNvPr id="6" name="Picture 5"/>
          <p:cNvPicPr>
            <a:picLocks noChangeAspect="1"/>
          </p:cNvPicPr>
          <p:nvPr/>
        </p:nvPicPr>
        <p:blipFill>
          <a:blip r:embed="rId2"/>
          <a:stretch>
            <a:fillRect/>
          </a:stretch>
        </p:blipFill>
        <p:spPr>
          <a:xfrm>
            <a:off x="6393821" y="3048000"/>
            <a:ext cx="2305050" cy="3810000"/>
          </a:xfrm>
          <a:prstGeom prst="rect">
            <a:avLst/>
          </a:prstGeom>
        </p:spPr>
      </p:pic>
    </p:spTree>
    <p:extLst>
      <p:ext uri="{BB962C8B-B14F-4D97-AF65-F5344CB8AC3E}">
        <p14:creationId xmlns:p14="http://schemas.microsoft.com/office/powerpoint/2010/main" val="270010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8849712" cy="6902776"/>
          </a:xfrm>
          <a:prstGeom prst="rect">
            <a:avLst/>
          </a:prstGeom>
        </p:spPr>
      </p:pic>
    </p:spTree>
    <p:extLst>
      <p:ext uri="{BB962C8B-B14F-4D97-AF65-F5344CB8AC3E}">
        <p14:creationId xmlns:p14="http://schemas.microsoft.com/office/powerpoint/2010/main" val="124567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Dreadnought</a:t>
            </a:r>
            <a:endParaRPr lang="en-US" dirty="0"/>
          </a:p>
        </p:txBody>
      </p:sp>
      <p:sp>
        <p:nvSpPr>
          <p:cNvPr id="3" name="Content Placeholder 2"/>
          <p:cNvSpPr>
            <a:spLocks noGrp="1"/>
          </p:cNvSpPr>
          <p:nvPr>
            <p:ph idx="1"/>
          </p:nvPr>
        </p:nvSpPr>
        <p:spPr>
          <a:xfrm>
            <a:off x="0" y="2165131"/>
            <a:ext cx="7777655" cy="4692869"/>
          </a:xfrm>
        </p:spPr>
        <p:txBody>
          <a:bodyPr>
            <a:normAutofit/>
          </a:bodyPr>
          <a:lstStyle/>
          <a:p>
            <a:r>
              <a:rPr lang="en-US" sz="2100" dirty="0" smtClean="0"/>
              <a:t>The</a:t>
            </a:r>
            <a:r>
              <a:rPr lang="en-US" sz="2100" dirty="0"/>
              <a:t> </a:t>
            </a:r>
            <a:r>
              <a:rPr lang="en-US" sz="2100" i="1" dirty="0"/>
              <a:t>Dreadnought</a:t>
            </a:r>
            <a:r>
              <a:rPr lang="en-US" sz="2100" dirty="0"/>
              <a:t> </a:t>
            </a:r>
            <a:r>
              <a:rPr lang="en-US" sz="2100" dirty="0" smtClean="0"/>
              <a:t>was </a:t>
            </a:r>
            <a:r>
              <a:rPr lang="en-US" sz="2100" dirty="0"/>
              <a:t>526 feet </a:t>
            </a:r>
            <a:r>
              <a:rPr lang="en-US" sz="2100" dirty="0" smtClean="0"/>
              <a:t>long</a:t>
            </a:r>
            <a:r>
              <a:rPr lang="en-US" sz="2100" dirty="0"/>
              <a:t>, and carried a crew of about 800. </a:t>
            </a:r>
            <a:endParaRPr lang="en-US" sz="2100" dirty="0" smtClean="0"/>
          </a:p>
          <a:p>
            <a:r>
              <a:rPr lang="en-US" sz="2100" dirty="0" smtClean="0"/>
              <a:t>powered </a:t>
            </a:r>
            <a:r>
              <a:rPr lang="en-US" sz="2100" dirty="0"/>
              <a:t>by steam </a:t>
            </a:r>
            <a:r>
              <a:rPr lang="en-US" sz="2100" dirty="0" smtClean="0"/>
              <a:t>turbines, </a:t>
            </a:r>
            <a:r>
              <a:rPr lang="en-US" sz="2100" dirty="0"/>
              <a:t>gave it an unprecedented </a:t>
            </a:r>
            <a:r>
              <a:rPr lang="en-US" sz="2100" dirty="0" smtClean="0"/>
              <a:t>top </a:t>
            </a:r>
            <a:r>
              <a:rPr lang="en-US" sz="2100" dirty="0"/>
              <a:t>speed of 21 knots. </a:t>
            </a:r>
            <a:endParaRPr lang="en-US" sz="2100" dirty="0" smtClean="0"/>
          </a:p>
          <a:p>
            <a:r>
              <a:rPr lang="en-US" sz="2100" dirty="0"/>
              <a:t>I</a:t>
            </a:r>
            <a:r>
              <a:rPr lang="en-US" sz="2100" dirty="0" smtClean="0"/>
              <a:t>t </a:t>
            </a:r>
            <a:r>
              <a:rPr lang="en-US" sz="2100" dirty="0"/>
              <a:t>mounted a single-</a:t>
            </a:r>
            <a:r>
              <a:rPr lang="en-US" sz="2100" dirty="0" err="1"/>
              <a:t>calibre</a:t>
            </a:r>
            <a:r>
              <a:rPr lang="en-US" sz="2100" dirty="0"/>
              <a:t> main armament of 10 12-inch guns in five twin turrets. In addition, 24 3-inch quick-firing guns, 5 Maxim machine guns, and </a:t>
            </a:r>
            <a:r>
              <a:rPr lang="en-US" sz="2100" dirty="0" smtClean="0"/>
              <a:t>4</a:t>
            </a:r>
            <a:r>
              <a:rPr lang="en-US" sz="2100" dirty="0"/>
              <a:t> </a:t>
            </a:r>
            <a:r>
              <a:rPr lang="en-US" sz="2100" dirty="0" smtClean="0"/>
              <a:t>torpedo</a:t>
            </a:r>
            <a:r>
              <a:rPr lang="en-US" sz="2100" dirty="0"/>
              <a:t> tubes were added </a:t>
            </a:r>
            <a:endParaRPr lang="en-US" sz="2100" dirty="0" smtClean="0"/>
          </a:p>
          <a:p>
            <a:r>
              <a:rPr lang="en-US" sz="2100" dirty="0" smtClean="0"/>
              <a:t>Faster, more maneuverable boats routinely evaded capture and engagement.</a:t>
            </a:r>
          </a:p>
          <a:p>
            <a:r>
              <a:rPr lang="en-US" sz="2100" dirty="0"/>
              <a:t>The </a:t>
            </a:r>
            <a:r>
              <a:rPr lang="en-US" sz="2100" i="1" dirty="0"/>
              <a:t>Dreadnought</a:t>
            </a:r>
            <a:r>
              <a:rPr lang="en-US" sz="2100" dirty="0"/>
              <a:t>’s only notable engagement of the war was the ramming and sinking of a </a:t>
            </a:r>
            <a:r>
              <a:rPr lang="en-US" sz="2100" dirty="0" smtClean="0"/>
              <a:t>German U-Boat</a:t>
            </a:r>
            <a:endParaRPr lang="en-US" sz="2100" dirty="0"/>
          </a:p>
        </p:txBody>
      </p:sp>
      <p:pic>
        <p:nvPicPr>
          <p:cNvPr id="4" name="Picture 3"/>
          <p:cNvPicPr>
            <a:picLocks noChangeAspect="1"/>
          </p:cNvPicPr>
          <p:nvPr/>
        </p:nvPicPr>
        <p:blipFill>
          <a:blip r:embed="rId2"/>
          <a:stretch>
            <a:fillRect/>
          </a:stretch>
        </p:blipFill>
        <p:spPr>
          <a:xfrm>
            <a:off x="7041931" y="480027"/>
            <a:ext cx="4784506" cy="2026891"/>
          </a:xfrm>
          <a:prstGeom prst="rect">
            <a:avLst/>
          </a:prstGeom>
        </p:spPr>
      </p:pic>
    </p:spTree>
    <p:extLst>
      <p:ext uri="{BB962C8B-B14F-4D97-AF65-F5344CB8AC3E}">
        <p14:creationId xmlns:p14="http://schemas.microsoft.com/office/powerpoint/2010/main" val="3081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99040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Thrower</a:t>
            </a:r>
            <a:endParaRPr lang="en-US" dirty="0"/>
          </a:p>
        </p:txBody>
      </p:sp>
      <p:sp>
        <p:nvSpPr>
          <p:cNvPr id="3" name="Content Placeholder 2"/>
          <p:cNvSpPr>
            <a:spLocks noGrp="1"/>
          </p:cNvSpPr>
          <p:nvPr>
            <p:ph idx="1"/>
          </p:nvPr>
        </p:nvSpPr>
        <p:spPr>
          <a:xfrm>
            <a:off x="1" y="2238703"/>
            <a:ext cx="5696605" cy="4708635"/>
          </a:xfrm>
        </p:spPr>
        <p:txBody>
          <a:bodyPr>
            <a:normAutofit/>
          </a:bodyPr>
          <a:lstStyle/>
          <a:p>
            <a:r>
              <a:rPr lang="en-US" altLang="en-US" sz="2200" dirty="0" smtClean="0"/>
              <a:t>2 Types: Smaller Lighter version used by one person, back pack style shot flames 18 meters</a:t>
            </a:r>
          </a:p>
          <a:p>
            <a:pPr lvl="1"/>
            <a:r>
              <a:rPr lang="en-US" altLang="en-US" sz="2200" dirty="0" smtClean="0"/>
              <a:t>Big version was mounted on vehicles and shot flames twice as far and up to 40 seconds long.</a:t>
            </a:r>
            <a:endParaRPr lang="en-US" altLang="en-US" sz="2200" dirty="0"/>
          </a:p>
          <a:p>
            <a:r>
              <a:rPr lang="en-US" altLang="en-US" sz="2200" dirty="0" smtClean="0"/>
              <a:t>By </a:t>
            </a:r>
            <a:r>
              <a:rPr lang="en-US" altLang="en-US" sz="2200" dirty="0"/>
              <a:t>the close of the war flamethrower use had been extended to use on </a:t>
            </a:r>
            <a:r>
              <a:rPr lang="en-US" altLang="en-US" sz="2200" dirty="0" smtClean="0"/>
              <a:t>tanks</a:t>
            </a:r>
          </a:p>
          <a:p>
            <a:r>
              <a:rPr lang="en-US" sz="2200" dirty="0" smtClean="0"/>
              <a:t>Inconsistent: Tanks would randomly blow up, and the enemy would aim for the fuel tanks. </a:t>
            </a:r>
            <a:endParaRPr lang="en-US" sz="2200" dirty="0"/>
          </a:p>
        </p:txBody>
      </p:sp>
      <p:pic>
        <p:nvPicPr>
          <p:cNvPr id="6" name="Picture 5"/>
          <p:cNvPicPr>
            <a:picLocks noChangeAspect="1"/>
          </p:cNvPicPr>
          <p:nvPr/>
        </p:nvPicPr>
        <p:blipFill>
          <a:blip r:embed="rId2"/>
          <a:stretch>
            <a:fillRect/>
          </a:stretch>
        </p:blipFill>
        <p:spPr>
          <a:xfrm>
            <a:off x="9291146" y="3807163"/>
            <a:ext cx="2900854" cy="3140174"/>
          </a:xfrm>
          <a:prstGeom prst="rect">
            <a:avLst/>
          </a:prstGeom>
        </p:spPr>
      </p:pic>
    </p:spTree>
    <p:extLst>
      <p:ext uri="{BB962C8B-B14F-4D97-AF65-F5344CB8AC3E}">
        <p14:creationId xmlns:p14="http://schemas.microsoft.com/office/powerpoint/2010/main" val="2733717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1403</TotalTime>
  <Words>600</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Trench Warfare and Weapons</vt:lpstr>
      <vt:lpstr>PowerPoint Presentation</vt:lpstr>
      <vt:lpstr>Airplanes </vt:lpstr>
      <vt:lpstr>Artillery &amp; Mortars</vt:lpstr>
      <vt:lpstr>Chemical Weapons</vt:lpstr>
      <vt:lpstr>PowerPoint Presentation</vt:lpstr>
      <vt:lpstr>Dreadnought</vt:lpstr>
      <vt:lpstr>PowerPoint Presentation</vt:lpstr>
      <vt:lpstr>Flame Thrower</vt:lpstr>
      <vt:lpstr>Submarines</vt:lpstr>
      <vt:lpstr>Lusitania</vt:lpstr>
      <vt:lpstr>Was the sinking of the Lusitania a good reason for the United States to get involved in WWI?</vt:lpstr>
      <vt:lpstr>Tanks…..You’re Welcome</vt:lpstr>
      <vt:lpstr>PowerPoint Presentation</vt:lpstr>
      <vt:lpstr>Rifles</vt:lpstr>
      <vt:lpstr>Machine Guns </vt:lpstr>
      <vt:lpstr>Machine Guns </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Trench Warfare and Weapons</dc:title>
  <dc:creator>Wilmoth, Travis C</dc:creator>
  <cp:lastModifiedBy>Wilmoth, Travis C</cp:lastModifiedBy>
  <cp:revision>21</cp:revision>
  <dcterms:created xsi:type="dcterms:W3CDTF">2017-01-25T17:03:12Z</dcterms:created>
  <dcterms:modified xsi:type="dcterms:W3CDTF">2017-01-26T16:26:20Z</dcterms:modified>
</cp:coreProperties>
</file>