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handoutMasterIdLst>
    <p:handoutMasterId r:id="rId25"/>
  </p:handoutMasterIdLst>
  <p:sldIdLst>
    <p:sldId id="256" r:id="rId3"/>
    <p:sldId id="257" r:id="rId4"/>
    <p:sldId id="278" r:id="rId5"/>
    <p:sldId id="270" r:id="rId6"/>
    <p:sldId id="271" r:id="rId7"/>
    <p:sldId id="272" r:id="rId8"/>
    <p:sldId id="273" r:id="rId9"/>
    <p:sldId id="274" r:id="rId10"/>
    <p:sldId id="275" r:id="rId11"/>
    <p:sldId id="276" r:id="rId12"/>
    <p:sldId id="277" r:id="rId13"/>
    <p:sldId id="280" r:id="rId14"/>
    <p:sldId id="269" r:id="rId15"/>
    <p:sldId id="281" r:id="rId16"/>
    <p:sldId id="282" r:id="rId17"/>
    <p:sldId id="283" r:id="rId18"/>
    <p:sldId id="284" r:id="rId19"/>
    <p:sldId id="285" r:id="rId20"/>
    <p:sldId id="286" r:id="rId21"/>
    <p:sldId id="287" r:id="rId22"/>
    <p:sldId id="288"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9" autoAdjust="0"/>
  </p:normalViewPr>
  <p:slideViewPr>
    <p:cSldViewPr>
      <p:cViewPr varScale="1">
        <p:scale>
          <a:sx n="91" d="100"/>
          <a:sy n="91" d="100"/>
        </p:scale>
        <p:origin x="534" y="6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4/20/2017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4/20/2017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3970A6-AA90-4338-A644-BE5A4763EF42}" type="slidenum">
              <a:rPr lang="en-US" altLang="en-US"/>
              <a:pPr eaLnBrk="1" hangingPunct="1"/>
              <a:t>3</a:t>
            </a:fld>
            <a:endParaRPr lang="en-US" alt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85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600C4D-4E76-46F2-826A-2D964A9811A5}" type="slidenum">
              <a:rPr lang="en-US" altLang="en-US"/>
              <a:pPr eaLnBrk="1" hangingPunct="1"/>
              <a:t>12</a:t>
            </a:fld>
            <a:endParaRPr lang="en-US" alt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USSR</a:t>
            </a:r>
          </a:p>
        </p:txBody>
      </p:sp>
    </p:spTree>
    <p:extLst>
      <p:ext uri="{BB962C8B-B14F-4D97-AF65-F5344CB8AC3E}">
        <p14:creationId xmlns:p14="http://schemas.microsoft.com/office/powerpoint/2010/main" val="192901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F25F60-10A8-453E-869B-B0655EBD0A01}" type="slidenum">
              <a:rPr lang="en-US" altLang="en-US"/>
              <a:pPr eaLnBrk="1" hangingPunct="1"/>
              <a:t>14</a:t>
            </a:fld>
            <a:endParaRPr lang="en-US" altLang="en-US"/>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 US emerged as a superpower after WWII because we were the strongest military; we didn’t have fighting at home; we had atomic weapons</a:t>
            </a:r>
          </a:p>
          <a:p>
            <a:pPr eaLnBrk="1" hangingPunct="1"/>
            <a:r>
              <a:rPr lang="en-US" altLang="en-US" smtClean="0">
                <a:latin typeface="Arial" panose="020B0604020202020204" pitchFamily="34" charset="0"/>
                <a:cs typeface="Arial" panose="020B0604020202020204" pitchFamily="34" charset="0"/>
              </a:rPr>
              <a:t>-- US and Soviet still had different political views</a:t>
            </a:r>
          </a:p>
        </p:txBody>
      </p:sp>
    </p:spTree>
    <p:extLst>
      <p:ext uri="{BB962C8B-B14F-4D97-AF65-F5344CB8AC3E}">
        <p14:creationId xmlns:p14="http://schemas.microsoft.com/office/powerpoint/2010/main" val="401695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4463D5-3696-4EE3-9905-341A0E354E32}" type="slidenum">
              <a:rPr lang="en-US" altLang="en-US"/>
              <a:pPr eaLnBrk="1" hangingPunct="1"/>
              <a:t>15</a:t>
            </a:fld>
            <a:endParaRPr lang="en-US" altLang="en-US"/>
          </a:p>
        </p:txBody>
      </p:sp>
    </p:spTree>
    <p:extLst>
      <p:ext uri="{BB962C8B-B14F-4D97-AF65-F5344CB8AC3E}">
        <p14:creationId xmlns:p14="http://schemas.microsoft.com/office/powerpoint/2010/main" val="167776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547F9E-169D-4796-A5F9-432C781BF151}" type="slidenum">
              <a:rPr lang="en-US" altLang="en-US"/>
              <a:pPr eaLnBrk="1" hangingPunct="1"/>
              <a:t>18</a:t>
            </a:fld>
            <a:endParaRPr lang="en-US" alt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smtClean="0">
                <a:latin typeface="Arial" panose="020B0604020202020204" pitchFamily="34" charset="0"/>
                <a:cs typeface="Arial" panose="020B0604020202020204" pitchFamily="34" charset="0"/>
              </a:rPr>
              <a:t>At the Yalta and </a:t>
            </a:r>
            <a:r>
              <a:rPr lang="en-US" altLang="en-US" sz="1000" dirty="0" err="1" smtClean="0">
                <a:latin typeface="Arial" panose="020B0604020202020204" pitchFamily="34" charset="0"/>
                <a:cs typeface="Arial" panose="020B0604020202020204" pitchFamily="34" charset="0"/>
              </a:rPr>
              <a:t>Postdam</a:t>
            </a:r>
            <a:r>
              <a:rPr lang="en-US" altLang="en-US" sz="1000" dirty="0" smtClean="0">
                <a:latin typeface="Arial" panose="020B0604020202020204" pitchFamily="34" charset="0"/>
                <a:cs typeface="Arial" panose="020B0604020202020204" pitchFamily="34" charset="0"/>
              </a:rPr>
              <a:t> Conferences, American and British leaders pressed Stalin (USSR) to hold free elections in Soviet occupied lands</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Stalin had no intention of giving up political and economic control over Eastern Europe; Stalin felt he was fully justified in wanting control over Eastern Europe</a:t>
            </a:r>
          </a:p>
          <a:p>
            <a:pPr eaLnBrk="1" hangingPunct="1"/>
            <a:r>
              <a:rPr lang="en-US" altLang="en-US" sz="1000" dirty="0" smtClean="0">
                <a:latin typeface="Arial" panose="020B0604020202020204" pitchFamily="34" charset="0"/>
                <a:cs typeface="Arial" panose="020B0604020202020204" pitchFamily="34" charset="0"/>
              </a:rPr>
              <a:t>-- to achieve this goal, Stalin used whatever means necessary -- he outlawed political parties and newspapers that opposed Communist parties; the Soviets also jailed or killed some political opponents and sometimes even rigged elections to ensure the success of Communist candidates</a:t>
            </a:r>
          </a:p>
          <a:p>
            <a:pPr eaLnBrk="1" hangingPunct="1"/>
            <a:r>
              <a:rPr lang="en-US" altLang="en-US" sz="1000" dirty="0" smtClean="0">
                <a:latin typeface="Arial" panose="020B0604020202020204" pitchFamily="34" charset="0"/>
                <a:cs typeface="Arial" panose="020B0604020202020204" pitchFamily="34" charset="0"/>
              </a:rPr>
              <a:t>--this is how the Soviets managed to install Communist governments throughout Eastern Europe</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 American and British leaders didn’t like seeing Eastern Europeans fall under the leadership of a dictator, especially after they had suffered during WWII</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-former British prime minister traveled to the US and made a speech in March in Fulton, Missouri – he attacked the Soviet Union for creating what he called an “iron curtain” – what he meant by this was his belief that communism had created a sharp division in Europe</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 Stalin’s reaction to Churchill’s speech was harsh, he used Churchill’s words to persuade his people that the US and Great Britain were enemies of the Soviet Union</a:t>
            </a:r>
          </a:p>
          <a:p>
            <a:pPr eaLnBrk="1" hangingPunct="1"/>
            <a:r>
              <a:rPr lang="en-US" altLang="en-US" sz="1000" dirty="0" smtClean="0">
                <a:latin typeface="Arial" panose="020B0604020202020204" pitchFamily="34" charset="0"/>
                <a:cs typeface="Arial" panose="020B0604020202020204" pitchFamily="34" charset="0"/>
              </a:rPr>
              <a:t>-- this became the excuse to rebuild the Soviet Union’s military strength – this slowed the pace of rebuilding the shattered Soviet countryside</a:t>
            </a:r>
          </a:p>
        </p:txBody>
      </p:sp>
    </p:spTree>
    <p:extLst>
      <p:ext uri="{BB962C8B-B14F-4D97-AF65-F5344CB8AC3E}">
        <p14:creationId xmlns:p14="http://schemas.microsoft.com/office/powerpoint/2010/main" val="118867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4/20/2017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4/20/2017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5E8CA9-3047-44C8-8354-27EE047F60BE}" type="slidenum">
              <a:rPr lang="en-US" altLang="en-US"/>
              <a:pPr/>
              <a:t>‹#›</a:t>
            </a:fld>
            <a:endParaRPr lang="en-US" altLang="en-US"/>
          </a:p>
        </p:txBody>
      </p:sp>
    </p:spTree>
    <p:extLst>
      <p:ext uri="{BB962C8B-B14F-4D97-AF65-F5344CB8AC3E}">
        <p14:creationId xmlns:p14="http://schemas.microsoft.com/office/powerpoint/2010/main" val="151051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DDC0B5-216A-4625-965D-092EF940795F}" type="slidenum">
              <a:rPr lang="en-US" altLang="en-US"/>
              <a:pPr/>
              <a:t>‹#›</a:t>
            </a:fld>
            <a:endParaRPr lang="en-US" altLang="en-US"/>
          </a:p>
        </p:txBody>
      </p:sp>
    </p:spTree>
    <p:extLst>
      <p:ext uri="{BB962C8B-B14F-4D97-AF65-F5344CB8AC3E}">
        <p14:creationId xmlns:p14="http://schemas.microsoft.com/office/powerpoint/2010/main" val="270384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231975-5653-4E1D-A8E0-F25E4BF7D6B9}" type="slidenum">
              <a:rPr lang="en-US" altLang="en-US"/>
              <a:pPr/>
              <a:t>‹#›</a:t>
            </a:fld>
            <a:endParaRPr lang="en-US" altLang="en-US"/>
          </a:p>
        </p:txBody>
      </p:sp>
    </p:spTree>
    <p:extLst>
      <p:ext uri="{BB962C8B-B14F-4D97-AF65-F5344CB8AC3E}">
        <p14:creationId xmlns:p14="http://schemas.microsoft.com/office/powerpoint/2010/main" val="3790286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0A0C54-96D7-49ED-B08F-D7D42E562AE8}" type="slidenum">
              <a:rPr lang="en-US" altLang="en-US"/>
              <a:pPr/>
              <a:t>‹#›</a:t>
            </a:fld>
            <a:endParaRPr lang="en-US" altLang="en-US"/>
          </a:p>
        </p:txBody>
      </p:sp>
    </p:spTree>
    <p:extLst>
      <p:ext uri="{BB962C8B-B14F-4D97-AF65-F5344CB8AC3E}">
        <p14:creationId xmlns:p14="http://schemas.microsoft.com/office/powerpoint/2010/main" val="2217294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E70E5BB-5FE0-4885-B9B5-8A7563B77042}" type="slidenum">
              <a:rPr lang="en-US" altLang="en-US"/>
              <a:pPr/>
              <a:t>‹#›</a:t>
            </a:fld>
            <a:endParaRPr lang="en-US" altLang="en-US"/>
          </a:p>
        </p:txBody>
      </p:sp>
    </p:spTree>
    <p:extLst>
      <p:ext uri="{BB962C8B-B14F-4D97-AF65-F5344CB8AC3E}">
        <p14:creationId xmlns:p14="http://schemas.microsoft.com/office/powerpoint/2010/main" val="2861812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691897-A53F-424B-B992-D7627CCD877B}" type="slidenum">
              <a:rPr lang="en-US" altLang="en-US"/>
              <a:pPr/>
              <a:t>‹#›</a:t>
            </a:fld>
            <a:endParaRPr lang="en-US" altLang="en-US"/>
          </a:p>
        </p:txBody>
      </p:sp>
    </p:spTree>
    <p:extLst>
      <p:ext uri="{BB962C8B-B14F-4D97-AF65-F5344CB8AC3E}">
        <p14:creationId xmlns:p14="http://schemas.microsoft.com/office/powerpoint/2010/main" val="2041081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A9FD47D-CFE6-4933-86AA-A66F8BA61963}" type="slidenum">
              <a:rPr lang="en-US" altLang="en-US"/>
              <a:pPr/>
              <a:t>‹#›</a:t>
            </a:fld>
            <a:endParaRPr lang="en-US" altLang="en-US"/>
          </a:p>
        </p:txBody>
      </p:sp>
    </p:spTree>
    <p:extLst>
      <p:ext uri="{BB962C8B-B14F-4D97-AF65-F5344CB8AC3E}">
        <p14:creationId xmlns:p14="http://schemas.microsoft.com/office/powerpoint/2010/main" val="1126689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D773BA0-EF65-4A78-8CD1-45050CA470B1}" type="slidenum">
              <a:rPr lang="en-US" altLang="en-US"/>
              <a:pPr/>
              <a:t>‹#›</a:t>
            </a:fld>
            <a:endParaRPr lang="en-US" altLang="en-US"/>
          </a:p>
        </p:txBody>
      </p:sp>
    </p:spTree>
    <p:extLst>
      <p:ext uri="{BB962C8B-B14F-4D97-AF65-F5344CB8AC3E}">
        <p14:creationId xmlns:p14="http://schemas.microsoft.com/office/powerpoint/2010/main" val="64155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4/20/2017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03575F-FCC9-41F6-9377-4CCE2389EBCA}" type="slidenum">
              <a:rPr lang="en-US" altLang="en-US"/>
              <a:pPr/>
              <a:t>‹#›</a:t>
            </a:fld>
            <a:endParaRPr lang="en-US" altLang="en-US"/>
          </a:p>
        </p:txBody>
      </p:sp>
    </p:spTree>
    <p:extLst>
      <p:ext uri="{BB962C8B-B14F-4D97-AF65-F5344CB8AC3E}">
        <p14:creationId xmlns:p14="http://schemas.microsoft.com/office/powerpoint/2010/main" val="95365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8602A4-70F4-4048-94FC-818D4B927940}" type="slidenum">
              <a:rPr lang="en-US" altLang="en-US"/>
              <a:pPr/>
              <a:t>‹#›</a:t>
            </a:fld>
            <a:endParaRPr lang="en-US" altLang="en-US"/>
          </a:p>
        </p:txBody>
      </p:sp>
    </p:spTree>
    <p:extLst>
      <p:ext uri="{BB962C8B-B14F-4D97-AF65-F5344CB8AC3E}">
        <p14:creationId xmlns:p14="http://schemas.microsoft.com/office/powerpoint/2010/main" val="2743679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9D7600-1AD3-4827-B81C-121821B1A540}" type="slidenum">
              <a:rPr lang="en-US" altLang="en-US"/>
              <a:pPr/>
              <a:t>‹#›</a:t>
            </a:fld>
            <a:endParaRPr lang="en-US" altLang="en-US"/>
          </a:p>
        </p:txBody>
      </p:sp>
    </p:spTree>
    <p:extLst>
      <p:ext uri="{BB962C8B-B14F-4D97-AF65-F5344CB8AC3E}">
        <p14:creationId xmlns:p14="http://schemas.microsoft.com/office/powerpoint/2010/main" val="1675221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441" y="1600201"/>
            <a:ext cx="538339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5986" y="1600201"/>
            <a:ext cx="5383398"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FA951E-C40F-4597-857B-AC237398E7D1}" type="slidenum">
              <a:rPr lang="en-US" altLang="en-US"/>
              <a:pPr/>
              <a:t>‹#›</a:t>
            </a:fld>
            <a:endParaRPr lang="en-US" altLang="en-US"/>
          </a:p>
        </p:txBody>
      </p:sp>
    </p:spTree>
    <p:extLst>
      <p:ext uri="{BB962C8B-B14F-4D97-AF65-F5344CB8AC3E}">
        <p14:creationId xmlns:p14="http://schemas.microsoft.com/office/powerpoint/2010/main" val="2304214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39"/>
            <a:ext cx="10969943"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5987EE4-7042-4E50-9610-889DAE38F7F1}" type="slidenum">
              <a:rPr lang="en-US" altLang="en-US"/>
              <a:pPr/>
              <a:t>‹#›</a:t>
            </a:fld>
            <a:endParaRPr lang="en-US" altLang="en-US"/>
          </a:p>
        </p:txBody>
      </p:sp>
    </p:spTree>
    <p:extLst>
      <p:ext uri="{BB962C8B-B14F-4D97-AF65-F5344CB8AC3E}">
        <p14:creationId xmlns:p14="http://schemas.microsoft.com/office/powerpoint/2010/main" val="307473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4/20/2017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4/20/2017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4/20/2017</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4/20/2017</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4/20/2017</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4/20/2017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4/20/2017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4/20/2017</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BABBE9-E8D7-4B51-85E7-D9C03910A5D4}" type="slidenum">
              <a:rPr lang="en-US" altLang="en-US"/>
              <a:pPr/>
              <a:t>‹#›</a:t>
            </a:fld>
            <a:endParaRPr lang="en-US" altLang="en-US"/>
          </a:p>
        </p:txBody>
      </p:sp>
    </p:spTree>
    <p:extLst>
      <p:ext uri="{BB962C8B-B14F-4D97-AF65-F5344CB8AC3E}">
        <p14:creationId xmlns:p14="http://schemas.microsoft.com/office/powerpoint/2010/main" val="1923974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http://www.thegio.net/kazakhstan/american-flag.jpg&amp;imgrefurl=http://www.thegio.net/kazakhstan/blogger/2005_07_01_archive.html&amp;h=595&amp;w=944&amp;sz=40&amp;tbnid=ZVNdlkzbjaX4uM:&amp;tbnh=93&amp;tbnw=148&amp;prev=/images%3Fq%3Damerican%2Bflag%26um%3D1&amp;start=3&amp;sa=X&amp;oi=images&amp;ct=image&amp;cd=3"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hyperlink" Target="http://images.google.com/imgres?imgurl=http://www.deskflags.com/country/1006003.jpg&amp;imgrefurl=http://www.deskflags.com/country/soviet.htm&amp;h=392&amp;w=577&amp;sz=22&amp;hl=en&amp;start=3&amp;um=1&amp;tbnid=E3b-a92FCHI56M:&amp;tbnh=91&amp;tbnw=134&amp;prev=/images%3Fq%3DSOVIET%2BUNION%2Bflag%26svnum%3D10%26um%3D1%26hl%3Den%26sa%3DN"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Cold War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6"/>
          <p:cNvSpPr>
            <a:spLocks noChangeArrowheads="1"/>
          </p:cNvSpPr>
          <p:nvPr/>
        </p:nvSpPr>
        <p:spPr bwMode="auto">
          <a:xfrm>
            <a:off x="1522412" y="0"/>
            <a:ext cx="9144000" cy="6858000"/>
          </a:xfrm>
          <a:prstGeom prst="rect">
            <a:avLst/>
          </a:prstGeom>
          <a:solidFill>
            <a:schemeClr val="bg1">
              <a:alpha val="6196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18436" name="Rectangle 2"/>
          <p:cNvSpPr>
            <a:spLocks noGrp="1" noChangeArrowheads="1"/>
          </p:cNvSpPr>
          <p:nvPr>
            <p:ph type="title"/>
          </p:nvPr>
        </p:nvSpPr>
        <p:spPr>
          <a:xfrm>
            <a:off x="1751012" y="274638"/>
            <a:ext cx="8686800" cy="1143000"/>
          </a:xfrm>
        </p:spPr>
        <p:txBody>
          <a:bodyPr/>
          <a:lstStyle/>
          <a:p>
            <a:pPr eaLnBrk="1" hangingPunct="1"/>
            <a:r>
              <a:rPr lang="en-US" altLang="en-US" smtClean="0"/>
              <a:t>What’s good about communism?</a:t>
            </a:r>
          </a:p>
        </p:txBody>
      </p:sp>
      <p:sp>
        <p:nvSpPr>
          <p:cNvPr id="7171" name="Rectangle 3"/>
          <p:cNvSpPr>
            <a:spLocks noGrp="1" noChangeArrowheads="1"/>
          </p:cNvSpPr>
          <p:nvPr>
            <p:ph type="body" idx="1"/>
          </p:nvPr>
        </p:nvSpPr>
        <p:spPr>
          <a:xfrm>
            <a:off x="1979612" y="2514601"/>
            <a:ext cx="8229600" cy="3611563"/>
          </a:xfrm>
        </p:spPr>
        <p:txBody>
          <a:bodyPr/>
          <a:lstStyle/>
          <a:p>
            <a:pPr eaLnBrk="1" hangingPunct="1"/>
            <a:r>
              <a:rPr lang="en-US" altLang="en-US" dirty="0" smtClean="0"/>
              <a:t>Security, basic needs met.</a:t>
            </a:r>
          </a:p>
          <a:p>
            <a:pPr eaLnBrk="1" hangingPunct="1"/>
            <a:r>
              <a:rPr lang="en-US" altLang="en-US" dirty="0" smtClean="0"/>
              <a:t> Everyone would have a job, house, health care, etc. </a:t>
            </a:r>
          </a:p>
          <a:p>
            <a:pPr eaLnBrk="1" hangingPunct="1"/>
            <a:endParaRPr lang="en-US" altLang="en-US" dirty="0" smtClean="0"/>
          </a:p>
        </p:txBody>
      </p:sp>
    </p:spTree>
    <p:extLst>
      <p:ext uri="{BB962C8B-B14F-4D97-AF65-F5344CB8AC3E}">
        <p14:creationId xmlns:p14="http://schemas.microsoft.com/office/powerpoint/2010/main" val="275997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DSCN6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522412" y="0"/>
            <a:ext cx="9144000" cy="6858000"/>
          </a:xfrm>
          <a:prstGeom prst="rect">
            <a:avLst/>
          </a:prstGeom>
          <a:solidFill>
            <a:schemeClr val="tx1">
              <a:alpha val="6392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0" name="Rectangle 2"/>
          <p:cNvSpPr>
            <a:spLocks noGrp="1" noChangeArrowheads="1"/>
          </p:cNvSpPr>
          <p:nvPr>
            <p:ph type="title"/>
          </p:nvPr>
        </p:nvSpPr>
        <p:spPr/>
        <p:txBody>
          <a:bodyPr/>
          <a:lstStyle/>
          <a:p>
            <a:pPr eaLnBrk="1" hangingPunct="1"/>
            <a:r>
              <a:rPr lang="en-US" altLang="en-US" smtClean="0">
                <a:solidFill>
                  <a:schemeClr val="bg1"/>
                </a:solidFill>
              </a:rPr>
              <a:t>What’s bad about communism?</a:t>
            </a:r>
          </a:p>
        </p:txBody>
      </p:sp>
      <p:sp>
        <p:nvSpPr>
          <p:cNvPr id="8195" name="Rectangle 3"/>
          <p:cNvSpPr>
            <a:spLocks noGrp="1" noChangeArrowheads="1"/>
          </p:cNvSpPr>
          <p:nvPr>
            <p:ph type="body" idx="1"/>
          </p:nvPr>
        </p:nvSpPr>
        <p:spPr>
          <a:xfrm>
            <a:off x="1979612" y="2057401"/>
            <a:ext cx="8229600" cy="4068763"/>
          </a:xfrm>
        </p:spPr>
        <p:txBody>
          <a:bodyPr/>
          <a:lstStyle/>
          <a:p>
            <a:pPr eaLnBrk="1" hangingPunct="1"/>
            <a:r>
              <a:rPr lang="en-US" altLang="en-US" u="sng" dirty="0" smtClean="0">
                <a:solidFill>
                  <a:schemeClr val="bg1"/>
                </a:solidFill>
              </a:rPr>
              <a:t>Lack of choice</a:t>
            </a:r>
          </a:p>
          <a:p>
            <a:pPr eaLnBrk="1" hangingPunct="1"/>
            <a:r>
              <a:rPr lang="en-US" altLang="en-US" u="sng" dirty="0" smtClean="0">
                <a:solidFill>
                  <a:schemeClr val="bg1"/>
                </a:solidFill>
              </a:rPr>
              <a:t>No reward </a:t>
            </a:r>
            <a:r>
              <a:rPr lang="en-US" altLang="en-US" dirty="0" smtClean="0">
                <a:solidFill>
                  <a:schemeClr val="bg1"/>
                </a:solidFill>
              </a:rPr>
              <a:t>for being a better worker or punishment for being a slacker.</a:t>
            </a:r>
            <a:r>
              <a:rPr lang="en-US" altLang="en-US" dirty="0" smtClean="0"/>
              <a:t> </a:t>
            </a:r>
          </a:p>
          <a:p>
            <a:pPr eaLnBrk="1" hangingPunct="1"/>
            <a:r>
              <a:rPr lang="en-US" altLang="en-US" u="sng" dirty="0" smtClean="0">
                <a:solidFill>
                  <a:schemeClr val="bg1"/>
                </a:solidFill>
              </a:rPr>
              <a:t>Everyone expected to be the same</a:t>
            </a:r>
            <a:r>
              <a:rPr lang="en-US" altLang="en-US" dirty="0" smtClean="0">
                <a:solidFill>
                  <a:schemeClr val="bg1"/>
                </a:solidFill>
              </a:rPr>
              <a:t>.</a:t>
            </a:r>
          </a:p>
          <a:p>
            <a:pPr eaLnBrk="1" hangingPunct="1"/>
            <a:r>
              <a:rPr lang="en-US" altLang="en-US" dirty="0" smtClean="0">
                <a:solidFill>
                  <a:schemeClr val="bg1"/>
                </a:solidFill>
              </a:rPr>
              <a:t>Typically totalitarian </a:t>
            </a:r>
          </a:p>
          <a:p>
            <a:pPr marL="0" indent="0" eaLnBrk="1" hangingPunct="1">
              <a:buNone/>
            </a:pPr>
            <a:r>
              <a:rPr lang="en-US" altLang="en-US" dirty="0" smtClean="0">
                <a:solidFill>
                  <a:schemeClr val="bg1"/>
                </a:solidFill>
              </a:rPr>
              <a:t> </a:t>
            </a:r>
            <a:endParaRPr lang="en-US" altLang="en-US" dirty="0" smtClean="0">
              <a:solidFill>
                <a:schemeClr val="bg1"/>
              </a:solidFill>
            </a:endParaRPr>
          </a:p>
          <a:p>
            <a:pPr eaLnBrk="1" hangingPunct="1"/>
            <a:endParaRPr lang="en-US" altLang="en-US" dirty="0" smtClean="0">
              <a:solidFill>
                <a:schemeClr val="bg1"/>
              </a:solidFill>
            </a:endParaRPr>
          </a:p>
        </p:txBody>
      </p:sp>
    </p:spTree>
    <p:extLst>
      <p:ext uri="{BB962C8B-B14F-4D97-AF65-F5344CB8AC3E}">
        <p14:creationId xmlns:p14="http://schemas.microsoft.com/office/powerpoint/2010/main" val="451640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ox(in)">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ox(i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ox(in)">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ox(in)">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82564"/>
            <a:ext cx="5122863"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1751012" y="381001"/>
            <a:ext cx="3200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t>TOTALITARIAN</a:t>
            </a:r>
          </a:p>
          <a:p>
            <a:pPr eaLnBrk="1" hangingPunct="1">
              <a:spcBef>
                <a:spcPct val="50000"/>
              </a:spcBef>
              <a:buFont typeface="Wingdings" panose="05000000000000000000" pitchFamily="2" charset="2"/>
              <a:buChar char="§"/>
            </a:pPr>
            <a:r>
              <a:rPr lang="en-US" altLang="en-US" sz="3200"/>
              <a:t>A form of government in which the person or party in charge has absolute control over all aspects of life</a:t>
            </a:r>
          </a:p>
          <a:p>
            <a:pPr eaLnBrk="1" hangingPunct="1">
              <a:spcBef>
                <a:spcPct val="50000"/>
              </a:spcBef>
              <a:buFont typeface="Wingdings" panose="05000000000000000000" pitchFamily="2" charset="2"/>
              <a:buChar char="§"/>
            </a:pPr>
            <a:r>
              <a:rPr lang="en-US" altLang="en-US" sz="3200"/>
              <a:t>No freedom of press or speech</a:t>
            </a:r>
          </a:p>
        </p:txBody>
      </p:sp>
    </p:spTree>
    <p:extLst>
      <p:ext uri="{BB962C8B-B14F-4D97-AF65-F5344CB8AC3E}">
        <p14:creationId xmlns:p14="http://schemas.microsoft.com/office/powerpoint/2010/main" val="369109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relate to the Cold War?</a:t>
            </a:r>
            <a:endParaRPr lang="en-US" dirty="0"/>
          </a:p>
        </p:txBody>
      </p:sp>
      <p:sp>
        <p:nvSpPr>
          <p:cNvPr id="6" name="Content Placeholder 5"/>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2412" y="0"/>
            <a:ext cx="9144000" cy="1676400"/>
          </a:xfrm>
        </p:spPr>
        <p:txBody>
          <a:bodyPr>
            <a:noAutofit/>
          </a:bodyPr>
          <a:lstStyle/>
          <a:p>
            <a:pPr eaLnBrk="1" hangingPunct="1">
              <a:defRPr/>
            </a:pPr>
            <a:r>
              <a:rPr lang="en-US" sz="4000" dirty="0" smtClean="0"/>
              <a:t>How did the US and the Soviet Union move from allies to enemies?</a:t>
            </a:r>
          </a:p>
        </p:txBody>
      </p:sp>
      <p:sp>
        <p:nvSpPr>
          <p:cNvPr id="19459" name="Rectangle 3"/>
          <p:cNvSpPr>
            <a:spLocks noGrp="1" noChangeArrowheads="1"/>
          </p:cNvSpPr>
          <p:nvPr>
            <p:ph type="body" idx="1"/>
          </p:nvPr>
        </p:nvSpPr>
        <p:spPr>
          <a:xfrm>
            <a:off x="150812" y="1676400"/>
            <a:ext cx="10515600" cy="5181600"/>
          </a:xfrm>
        </p:spPr>
        <p:txBody>
          <a:bodyPr/>
          <a:lstStyle/>
          <a:p>
            <a:pPr eaLnBrk="1" hangingPunct="1">
              <a:defRPr/>
            </a:pPr>
            <a:r>
              <a:rPr lang="en-US" sz="3200" dirty="0" smtClean="0"/>
              <a:t>Uneasy alliance</a:t>
            </a:r>
          </a:p>
          <a:p>
            <a:pPr lvl="1" eaLnBrk="1" hangingPunct="1">
              <a:defRPr/>
            </a:pPr>
            <a:r>
              <a:rPr lang="en-US" sz="3200" dirty="0" smtClean="0"/>
              <a:t>Different economic and political systems</a:t>
            </a:r>
          </a:p>
          <a:p>
            <a:pPr eaLnBrk="1" hangingPunct="1">
              <a:defRPr/>
            </a:pPr>
            <a:r>
              <a:rPr lang="en-US" sz="3200" dirty="0" smtClean="0"/>
              <a:t>Development of atomic bomb</a:t>
            </a:r>
          </a:p>
          <a:p>
            <a:pPr lvl="1" eaLnBrk="1" hangingPunct="1">
              <a:defRPr/>
            </a:pPr>
            <a:r>
              <a:rPr lang="en-US" sz="3200" dirty="0" smtClean="0"/>
              <a:t>Stalin resents U.S. hid atomic bomb</a:t>
            </a:r>
          </a:p>
          <a:p>
            <a:pPr eaLnBrk="1" hangingPunct="1">
              <a:defRPr/>
            </a:pPr>
            <a:r>
              <a:rPr lang="en-US" sz="3200" dirty="0" smtClean="0"/>
              <a:t>COLD WAR:  conflict between nations carried on by political and economic means rather than direct conflict</a:t>
            </a:r>
          </a:p>
          <a:p>
            <a:pPr eaLnBrk="1" hangingPunct="1">
              <a:defRPr/>
            </a:pPr>
            <a:endParaRPr lang="en-US" dirty="0" smtClean="0">
              <a:solidFill>
                <a:srgbClr val="FF3300"/>
              </a:solidFill>
            </a:endParaRPr>
          </a:p>
        </p:txBody>
      </p:sp>
    </p:spTree>
    <p:extLst>
      <p:ext uri="{BB962C8B-B14F-4D97-AF65-F5344CB8AC3E}">
        <p14:creationId xmlns:p14="http://schemas.microsoft.com/office/powerpoint/2010/main" val="13008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0"/>
            <a:ext cx="8229600" cy="1143000"/>
          </a:xfrm>
        </p:spPr>
        <p:txBody>
          <a:bodyPr>
            <a:normAutofit/>
          </a:bodyPr>
          <a:lstStyle/>
          <a:p>
            <a:pPr eaLnBrk="1" hangingPunct="1">
              <a:defRPr/>
            </a:pPr>
            <a:r>
              <a:rPr lang="en-US" sz="3600" u="sng" dirty="0" smtClean="0"/>
              <a:t>Former Allies Clash</a:t>
            </a:r>
          </a:p>
        </p:txBody>
      </p:sp>
      <p:sp>
        <p:nvSpPr>
          <p:cNvPr id="3" name="Content Placeholder 2"/>
          <p:cNvSpPr>
            <a:spLocks noGrp="1"/>
          </p:cNvSpPr>
          <p:nvPr>
            <p:ph idx="1"/>
          </p:nvPr>
        </p:nvSpPr>
        <p:spPr>
          <a:xfrm>
            <a:off x="150812" y="1676400"/>
            <a:ext cx="11049000" cy="4953000"/>
          </a:xfrm>
        </p:spPr>
        <p:txBody>
          <a:bodyPr>
            <a:normAutofit/>
          </a:bodyPr>
          <a:lstStyle/>
          <a:p>
            <a:pPr eaLnBrk="1" hangingPunct="1">
              <a:defRPr/>
            </a:pPr>
            <a:r>
              <a:rPr lang="en-US" sz="3000" dirty="0"/>
              <a:t>The Potsdam Conference</a:t>
            </a:r>
          </a:p>
          <a:p>
            <a:pPr lvl="1" eaLnBrk="1" hangingPunct="1">
              <a:defRPr/>
            </a:pPr>
            <a:r>
              <a:rPr lang="en-US" sz="3000" dirty="0" smtClean="0"/>
              <a:t>July 1945 conference with U.S., Great Britain, and Soviet Union</a:t>
            </a:r>
          </a:p>
          <a:p>
            <a:pPr eaLnBrk="1" hangingPunct="1">
              <a:defRPr/>
            </a:pPr>
            <a:r>
              <a:rPr lang="en-US" sz="3000" dirty="0"/>
              <a:t>Stalin  does not allow free, multiparty elections in Poland</a:t>
            </a:r>
          </a:p>
          <a:p>
            <a:pPr lvl="1" eaLnBrk="1" hangingPunct="1">
              <a:defRPr/>
            </a:pPr>
            <a:r>
              <a:rPr lang="en-US" sz="3000" dirty="0" smtClean="0"/>
              <a:t>Bans democratic parties</a:t>
            </a:r>
          </a:p>
          <a:p>
            <a:pPr eaLnBrk="1" hangingPunct="1">
              <a:defRPr/>
            </a:pPr>
            <a:r>
              <a:rPr lang="en-US" sz="3000" dirty="0"/>
              <a:t>Soviets want reparations from Germany; Truman objects</a:t>
            </a:r>
          </a:p>
          <a:p>
            <a:pPr eaLnBrk="1" hangingPunct="1">
              <a:defRPr/>
            </a:pPr>
            <a:r>
              <a:rPr lang="en-US" sz="3000" dirty="0" smtClean="0"/>
              <a:t>U.S</a:t>
            </a:r>
            <a:r>
              <a:rPr lang="en-US" sz="3000" dirty="0"/>
              <a:t>. </a:t>
            </a:r>
            <a:r>
              <a:rPr lang="en-US" sz="3000" dirty="0"/>
              <a:t>emerges from war as great economic power</a:t>
            </a:r>
          </a:p>
          <a:p>
            <a:pPr lvl="1" eaLnBrk="1" hangingPunct="1">
              <a:defRPr/>
            </a:pPr>
            <a:r>
              <a:rPr lang="en-US" sz="3000" dirty="0" smtClean="0"/>
              <a:t>Wants Eastern European raw materials, markets</a:t>
            </a:r>
          </a:p>
          <a:p>
            <a:pPr lvl="1" eaLnBrk="1" hangingPunct="1">
              <a:defRPr/>
            </a:pPr>
            <a:endParaRPr lang="en-US" sz="3000" dirty="0" smtClean="0"/>
          </a:p>
        </p:txBody>
      </p:sp>
    </p:spTree>
    <p:extLst>
      <p:ext uri="{BB962C8B-B14F-4D97-AF65-F5344CB8AC3E}">
        <p14:creationId xmlns:p14="http://schemas.microsoft.com/office/powerpoint/2010/main" val="394686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0"/>
            <a:ext cx="10058400" cy="1066800"/>
          </a:xfrm>
        </p:spPr>
        <p:txBody>
          <a:bodyPr>
            <a:normAutofit/>
          </a:bodyPr>
          <a:lstStyle/>
          <a:p>
            <a:pPr eaLnBrk="1" hangingPunct="1">
              <a:defRPr/>
            </a:pPr>
            <a:r>
              <a:rPr lang="en-US" sz="4400" dirty="0" smtClean="0"/>
              <a:t>TENSIONS MOUNT</a:t>
            </a:r>
          </a:p>
        </p:txBody>
      </p:sp>
      <p:sp>
        <p:nvSpPr>
          <p:cNvPr id="3" name="Content Placeholder 2"/>
          <p:cNvSpPr>
            <a:spLocks noGrp="1"/>
          </p:cNvSpPr>
          <p:nvPr>
            <p:ph idx="1"/>
          </p:nvPr>
        </p:nvSpPr>
        <p:spPr>
          <a:xfrm>
            <a:off x="150812" y="1676400"/>
            <a:ext cx="10515600" cy="5181600"/>
          </a:xfrm>
        </p:spPr>
        <p:txBody>
          <a:bodyPr/>
          <a:lstStyle/>
          <a:p>
            <a:pPr eaLnBrk="1" hangingPunct="1">
              <a:defRPr/>
            </a:pPr>
            <a:r>
              <a:rPr lang="en-US" sz="3200" dirty="0" smtClean="0"/>
              <a:t>Soviet Union also has great economic and military strength</a:t>
            </a:r>
          </a:p>
          <a:p>
            <a:pPr eaLnBrk="1" hangingPunct="1">
              <a:defRPr/>
            </a:pPr>
            <a:r>
              <a:rPr lang="en-US" sz="3200" dirty="0" smtClean="0"/>
              <a:t>Unlike U.S., Soviet Union suffered heavy devastation on own soil</a:t>
            </a:r>
          </a:p>
          <a:p>
            <a:pPr eaLnBrk="1" hangingPunct="1">
              <a:defRPr/>
            </a:pPr>
            <a:r>
              <a:rPr lang="en-US" sz="3200" dirty="0" smtClean="0"/>
              <a:t>Installs communist rule in satellite nations (countries it dominates)</a:t>
            </a:r>
          </a:p>
          <a:p>
            <a:pPr eaLnBrk="1" hangingPunct="1">
              <a:defRPr/>
            </a:pPr>
            <a:r>
              <a:rPr lang="en-US" sz="3200" dirty="0" smtClean="0"/>
              <a:t>1946 Stalin announces that war between communism and capitalism inevitable</a:t>
            </a:r>
          </a:p>
          <a:p>
            <a:pPr eaLnBrk="1" hangingPunct="1">
              <a:defRPr/>
            </a:pPr>
            <a:endParaRPr lang="en-US" dirty="0" smtClean="0"/>
          </a:p>
        </p:txBody>
      </p:sp>
    </p:spTree>
    <p:extLst>
      <p:ext uri="{BB962C8B-B14F-4D97-AF65-F5344CB8AC3E}">
        <p14:creationId xmlns:p14="http://schemas.microsoft.com/office/powerpoint/2010/main" val="97587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74638"/>
            <a:ext cx="9982200" cy="1020762"/>
          </a:xfrm>
        </p:spPr>
        <p:txBody>
          <a:bodyPr>
            <a:normAutofit/>
          </a:bodyPr>
          <a:lstStyle/>
          <a:p>
            <a:pPr eaLnBrk="1" hangingPunct="1">
              <a:defRPr/>
            </a:pPr>
            <a:r>
              <a:rPr lang="en-US" sz="4400" dirty="0" smtClean="0"/>
              <a:t>CONTAINMENT</a:t>
            </a:r>
          </a:p>
        </p:txBody>
      </p:sp>
      <p:sp>
        <p:nvSpPr>
          <p:cNvPr id="3" name="Content Placeholder 2"/>
          <p:cNvSpPr>
            <a:spLocks noGrp="1"/>
          </p:cNvSpPr>
          <p:nvPr>
            <p:ph idx="1"/>
          </p:nvPr>
        </p:nvSpPr>
        <p:spPr>
          <a:xfrm>
            <a:off x="227012" y="1676400"/>
            <a:ext cx="10820400" cy="4648200"/>
          </a:xfrm>
        </p:spPr>
        <p:txBody>
          <a:bodyPr>
            <a:normAutofit/>
          </a:bodyPr>
          <a:lstStyle/>
          <a:p>
            <a:pPr eaLnBrk="1" hangingPunct="1">
              <a:defRPr/>
            </a:pPr>
            <a:r>
              <a:rPr lang="en-US" sz="3200" dirty="0" smtClean="0"/>
              <a:t>U.S. </a:t>
            </a:r>
            <a:r>
              <a:rPr lang="en-US" sz="3200" dirty="0" smtClean="0"/>
              <a:t>establishes policy of containment (measures to prevent spread of communism</a:t>
            </a:r>
            <a:r>
              <a:rPr lang="en-US" sz="3200" dirty="0" smtClean="0"/>
              <a:t>)</a:t>
            </a:r>
          </a:p>
          <a:p>
            <a:pPr>
              <a:lnSpc>
                <a:spcPct val="80000"/>
              </a:lnSpc>
            </a:pPr>
            <a:r>
              <a:rPr lang="en-US" altLang="en-US" sz="3200" u="sng" dirty="0"/>
              <a:t>Truman Doctrine</a:t>
            </a:r>
            <a:r>
              <a:rPr lang="en-US" altLang="en-US" sz="3200" dirty="0"/>
              <a:t>- “it must be the policy of the United States to support free peoples who are resisting attempted subjugation by armed minorities or by outside pressures</a:t>
            </a:r>
            <a:r>
              <a:rPr lang="en-US" altLang="en-US" sz="3200" dirty="0" smtClean="0"/>
              <a:t>”</a:t>
            </a:r>
          </a:p>
          <a:p>
            <a:pPr lvl="1">
              <a:lnSpc>
                <a:spcPct val="80000"/>
              </a:lnSpc>
            </a:pPr>
            <a:r>
              <a:rPr lang="en-US" altLang="en-US" sz="3200" dirty="0" smtClean="0"/>
              <a:t>- </a:t>
            </a:r>
            <a:r>
              <a:rPr lang="en-US" altLang="en-US" sz="3200" dirty="0"/>
              <a:t>provided economic and military aid to nations threatened by internal or external opponents</a:t>
            </a:r>
          </a:p>
          <a:p>
            <a:pPr>
              <a:lnSpc>
                <a:spcPct val="80000"/>
              </a:lnSpc>
            </a:pPr>
            <a:r>
              <a:rPr lang="en-US" altLang="en-US" sz="3200" u="sng" dirty="0"/>
              <a:t>Marshall Plan</a:t>
            </a:r>
            <a:r>
              <a:rPr lang="en-US" altLang="en-US" sz="3200" dirty="0"/>
              <a:t>- provided  $13 billion in economic aid to European countries after WWII- caused communism to lose appeal</a:t>
            </a:r>
          </a:p>
          <a:p>
            <a:pPr eaLnBrk="1" hangingPunct="1">
              <a:defRPr/>
            </a:pPr>
            <a:endParaRPr lang="en-US" dirty="0" smtClean="0"/>
          </a:p>
        </p:txBody>
      </p:sp>
    </p:spTree>
    <p:extLst>
      <p:ext uri="{BB962C8B-B14F-4D97-AF65-F5344CB8AC3E}">
        <p14:creationId xmlns:p14="http://schemas.microsoft.com/office/powerpoint/2010/main" val="13915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4212" y="274638"/>
            <a:ext cx="9982200" cy="1020762"/>
          </a:xfrm>
        </p:spPr>
        <p:txBody>
          <a:bodyPr>
            <a:normAutofit/>
          </a:bodyPr>
          <a:lstStyle/>
          <a:p>
            <a:pPr eaLnBrk="1" hangingPunct="1">
              <a:defRPr/>
            </a:pPr>
            <a:r>
              <a:rPr lang="en-US" sz="4000" dirty="0" smtClean="0"/>
              <a:t>THE IRON </a:t>
            </a:r>
            <a:r>
              <a:rPr lang="en-US" sz="4000" dirty="0" smtClean="0"/>
              <a:t>CURTAIN</a:t>
            </a:r>
          </a:p>
        </p:txBody>
      </p:sp>
      <p:sp>
        <p:nvSpPr>
          <p:cNvPr id="48131" name="Rectangle 3"/>
          <p:cNvSpPr>
            <a:spLocks noGrp="1" noChangeArrowheads="1"/>
          </p:cNvSpPr>
          <p:nvPr>
            <p:ph type="body" idx="1"/>
          </p:nvPr>
        </p:nvSpPr>
        <p:spPr>
          <a:xfrm>
            <a:off x="74612" y="1676400"/>
            <a:ext cx="10591802" cy="4495800"/>
          </a:xfrm>
        </p:spPr>
        <p:txBody>
          <a:bodyPr>
            <a:normAutofit lnSpcReduction="10000"/>
          </a:bodyPr>
          <a:lstStyle/>
          <a:p>
            <a:pPr eaLnBrk="1" hangingPunct="1">
              <a:defRPr/>
            </a:pPr>
            <a:endParaRPr lang="en-US" dirty="0" smtClean="0"/>
          </a:p>
          <a:p>
            <a:pPr eaLnBrk="1" hangingPunct="1">
              <a:defRPr/>
            </a:pPr>
            <a:r>
              <a:rPr lang="en-US" sz="3600" dirty="0" smtClean="0"/>
              <a:t>Coined by Winston Churchill</a:t>
            </a:r>
          </a:p>
          <a:p>
            <a:pPr eaLnBrk="1" hangingPunct="1">
              <a:defRPr/>
            </a:pPr>
            <a:r>
              <a:rPr lang="en-US" sz="3600" dirty="0" smtClean="0"/>
              <a:t>March 1946</a:t>
            </a:r>
          </a:p>
          <a:p>
            <a:pPr eaLnBrk="1" hangingPunct="1">
              <a:defRPr/>
            </a:pPr>
            <a:r>
              <a:rPr lang="en-US" sz="3600" dirty="0" smtClean="0"/>
              <a:t>Described Soviet control over Eastern European countries</a:t>
            </a:r>
          </a:p>
          <a:p>
            <a:pPr eaLnBrk="1" hangingPunct="1">
              <a:defRPr/>
            </a:pPr>
            <a:r>
              <a:rPr lang="en-US" sz="3600" dirty="0" smtClean="0"/>
              <a:t>Stalin used Churchill’s words to persuade his people that the US and Great Britain were enemies of the Soviet Union</a:t>
            </a:r>
          </a:p>
        </p:txBody>
      </p:sp>
    </p:spTree>
    <p:extLst>
      <p:ext uri="{BB962C8B-B14F-4D97-AF65-F5344CB8AC3E}">
        <p14:creationId xmlns:p14="http://schemas.microsoft.com/office/powerpoint/2010/main" val="265136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6002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1827212" y="228601"/>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000" b="1">
                <a:latin typeface="Algerian" panose="04020705040A02060702" pitchFamily="82" charset="0"/>
              </a:rPr>
              <a:t>The Iron Curtain</a:t>
            </a:r>
          </a:p>
        </p:txBody>
      </p:sp>
    </p:spTree>
    <p:extLst>
      <p:ext uri="{BB962C8B-B14F-4D97-AF65-F5344CB8AC3E}">
        <p14:creationId xmlns:p14="http://schemas.microsoft.com/office/powerpoint/2010/main" val="111227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76200"/>
            <a:ext cx="11811000" cy="7620000"/>
          </a:xfrm>
        </p:spPr>
        <p:txBody>
          <a:bodyPr>
            <a:normAutofit fontScale="90000"/>
          </a:bodyPr>
          <a:lstStyle/>
          <a:p>
            <a:r>
              <a:rPr lang="en-US" sz="4400" dirty="0" smtClean="0"/>
              <a:t>ESSESNTIAL QUESTIONS</a:t>
            </a: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4000" dirty="0" smtClean="0"/>
              <a:t>What is the difference between Communism and Capitalism?</a:t>
            </a:r>
            <a:br>
              <a:rPr lang="en-US" sz="4000" dirty="0" smtClean="0"/>
            </a:br>
            <a:r>
              <a:rPr lang="en-US" sz="4000" dirty="0"/>
              <a:t/>
            </a:r>
            <a:br>
              <a:rPr lang="en-US" sz="4000" dirty="0"/>
            </a:br>
            <a:r>
              <a:rPr lang="en-US" sz="4000" dirty="0" smtClean="0"/>
              <a:t>How do different political and economic values create conflict during The Cold War.  Give examples.</a:t>
            </a:r>
            <a:r>
              <a:rPr lang="en-US" sz="4000" dirty="0" smtClean="0"/>
              <a:t/>
            </a:r>
            <a:br>
              <a:rPr lang="en-US" sz="4000" dirty="0" smtClean="0"/>
            </a:br>
            <a:r>
              <a:rPr lang="en-US" sz="4000" dirty="0"/>
              <a:t/>
            </a:r>
            <a:br>
              <a:rPr lang="en-US" sz="4000" dirty="0"/>
            </a:br>
            <a:r>
              <a:rPr lang="en-US" sz="4000" dirty="0" smtClean="0"/>
              <a:t>How did the US and the Soviet Union go from Allies in WWII to Enemies?</a:t>
            </a:r>
            <a:r>
              <a:rPr lang="en-US" dirty="0" smtClean="0"/>
              <a:t/>
            </a:r>
            <a:br>
              <a:rPr lang="en-US" dirty="0" smtClean="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2412" y="274638"/>
            <a:ext cx="9144000" cy="1143000"/>
          </a:xfrm>
        </p:spPr>
        <p:txBody>
          <a:bodyPr>
            <a:normAutofit fontScale="90000"/>
          </a:bodyPr>
          <a:lstStyle/>
          <a:p>
            <a:pPr eaLnBrk="1" hangingPunct="1"/>
            <a:r>
              <a:rPr lang="en-US" altLang="en-US" sz="4000"/>
              <a:t>Superpowers Struggle over Germany</a:t>
            </a:r>
          </a:p>
        </p:txBody>
      </p:sp>
      <p:sp>
        <p:nvSpPr>
          <p:cNvPr id="13315" name="Rectangle 3"/>
          <p:cNvSpPr>
            <a:spLocks noGrp="1" noChangeArrowheads="1"/>
          </p:cNvSpPr>
          <p:nvPr>
            <p:ph type="body" idx="1"/>
          </p:nvPr>
        </p:nvSpPr>
        <p:spPr>
          <a:xfrm>
            <a:off x="74612" y="1524001"/>
            <a:ext cx="10134600" cy="4602164"/>
          </a:xfrm>
        </p:spPr>
        <p:txBody>
          <a:bodyPr>
            <a:normAutofit fontScale="92500"/>
          </a:bodyPr>
          <a:lstStyle/>
          <a:p>
            <a:pPr eaLnBrk="1" hangingPunct="1">
              <a:lnSpc>
                <a:spcPct val="80000"/>
              </a:lnSpc>
            </a:pPr>
            <a:r>
              <a:rPr lang="en-US" altLang="en-US" sz="2800" dirty="0"/>
              <a:t>Germany was divided in two, the East controlled by communist Soviets and the West controlled by democratic Allies</a:t>
            </a:r>
          </a:p>
          <a:p>
            <a:pPr eaLnBrk="1" hangingPunct="1">
              <a:lnSpc>
                <a:spcPct val="80000"/>
              </a:lnSpc>
            </a:pPr>
            <a:r>
              <a:rPr lang="en-US" altLang="en-US" sz="2800" dirty="0"/>
              <a:t>To gain control Stalin closes highways and rail routes into West Berlin</a:t>
            </a:r>
          </a:p>
          <a:p>
            <a:pPr eaLnBrk="1" hangingPunct="1">
              <a:lnSpc>
                <a:spcPct val="80000"/>
              </a:lnSpc>
            </a:pPr>
            <a:r>
              <a:rPr lang="en-US" altLang="en-US" sz="2800" dirty="0"/>
              <a:t>US and Britain begin Berlin </a:t>
            </a:r>
          </a:p>
          <a:p>
            <a:pPr eaLnBrk="1" hangingPunct="1">
              <a:lnSpc>
                <a:spcPct val="80000"/>
              </a:lnSpc>
              <a:buFontTx/>
              <a:buNone/>
            </a:pPr>
            <a:r>
              <a:rPr lang="en-US" altLang="en-US" sz="2800" dirty="0"/>
              <a:t>	airlift to provide West Berlin with</a:t>
            </a:r>
          </a:p>
          <a:p>
            <a:pPr eaLnBrk="1" hangingPunct="1">
              <a:lnSpc>
                <a:spcPct val="80000"/>
              </a:lnSpc>
              <a:buFontTx/>
              <a:buNone/>
            </a:pPr>
            <a:r>
              <a:rPr lang="en-US" altLang="en-US" sz="2800" dirty="0"/>
              <a:t>	necessary supplies and food</a:t>
            </a:r>
          </a:p>
          <a:p>
            <a:pPr eaLnBrk="1" hangingPunct="1">
              <a:lnSpc>
                <a:spcPct val="80000"/>
              </a:lnSpc>
            </a:pPr>
            <a:r>
              <a:rPr lang="en-US" altLang="en-US" sz="2800" dirty="0"/>
              <a:t>Stalin then lifts blockade; Federal </a:t>
            </a:r>
          </a:p>
          <a:p>
            <a:pPr eaLnBrk="1" hangingPunct="1">
              <a:lnSpc>
                <a:spcPct val="80000"/>
              </a:lnSpc>
              <a:buFontTx/>
              <a:buNone/>
            </a:pPr>
            <a:r>
              <a:rPr lang="en-US" altLang="en-US" sz="2800" dirty="0"/>
              <a:t>	Republic of Germany, and </a:t>
            </a:r>
          </a:p>
          <a:p>
            <a:pPr eaLnBrk="1" hangingPunct="1">
              <a:lnSpc>
                <a:spcPct val="80000"/>
              </a:lnSpc>
              <a:buFontTx/>
              <a:buNone/>
            </a:pPr>
            <a:r>
              <a:rPr lang="en-US" altLang="en-US" sz="2800" dirty="0"/>
              <a:t>	German Democratic Republic form</a:t>
            </a:r>
          </a:p>
        </p:txBody>
      </p:sp>
      <p:pic>
        <p:nvPicPr>
          <p:cNvPr id="13316" name="Picture 5" descr="ger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38" y="3124200"/>
            <a:ext cx="2746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0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51012" y="0"/>
            <a:ext cx="6934200" cy="1143000"/>
          </a:xfrm>
        </p:spPr>
        <p:txBody>
          <a:bodyPr/>
          <a:lstStyle/>
          <a:p>
            <a:pPr eaLnBrk="1" hangingPunct="1"/>
            <a:r>
              <a:rPr lang="en-US" altLang="en-US" smtClean="0"/>
              <a:t>The NATO Alliance</a:t>
            </a:r>
          </a:p>
        </p:txBody>
      </p:sp>
      <p:sp>
        <p:nvSpPr>
          <p:cNvPr id="14339" name="Rectangle 3"/>
          <p:cNvSpPr>
            <a:spLocks noGrp="1" noChangeArrowheads="1"/>
          </p:cNvSpPr>
          <p:nvPr>
            <p:ph type="body" idx="1"/>
          </p:nvPr>
        </p:nvSpPr>
        <p:spPr>
          <a:xfrm>
            <a:off x="0" y="1600200"/>
            <a:ext cx="7770812" cy="5516564"/>
          </a:xfrm>
        </p:spPr>
        <p:txBody>
          <a:bodyPr/>
          <a:lstStyle/>
          <a:p>
            <a:pPr eaLnBrk="1" hangingPunct="1">
              <a:lnSpc>
                <a:spcPct val="90000"/>
              </a:lnSpc>
            </a:pPr>
            <a:r>
              <a:rPr lang="en-US" altLang="en-US" sz="3200" dirty="0"/>
              <a:t>Berlin Blockade increases </a:t>
            </a:r>
          </a:p>
          <a:p>
            <a:pPr eaLnBrk="1" hangingPunct="1">
              <a:lnSpc>
                <a:spcPct val="90000"/>
              </a:lnSpc>
              <a:buFontTx/>
              <a:buNone/>
            </a:pPr>
            <a:r>
              <a:rPr lang="en-US" altLang="en-US" sz="3200" dirty="0"/>
              <a:t>	West’s fear of Soviet aggression</a:t>
            </a:r>
          </a:p>
          <a:p>
            <a:pPr eaLnBrk="1" hangingPunct="1">
              <a:lnSpc>
                <a:spcPct val="90000"/>
              </a:lnSpc>
            </a:pPr>
            <a:r>
              <a:rPr lang="en-US" altLang="en-US" sz="3200" dirty="0"/>
              <a:t>Belgium, Denmark, France, Great Britain, Iceland, Italy, Luxembourg, Norway, the Netherlands, and Portugal joined US and Canada on April 4, 1949 to form North Atlantic Treaty Organization</a:t>
            </a:r>
          </a:p>
          <a:p>
            <a:pPr lvl="3"/>
            <a:r>
              <a:rPr lang="en-US" altLang="en-US" sz="2800" dirty="0"/>
              <a:t>A defensive military </a:t>
            </a:r>
            <a:r>
              <a:rPr lang="en-US" altLang="en-US" sz="2800" dirty="0" smtClean="0"/>
              <a:t>alliance</a:t>
            </a:r>
          </a:p>
          <a:p>
            <a:pPr lvl="3"/>
            <a:r>
              <a:rPr lang="en-US" altLang="en-US" sz="2800" dirty="0" smtClean="0"/>
              <a:t>First </a:t>
            </a:r>
            <a:r>
              <a:rPr lang="en-US" altLang="en-US" sz="2800" dirty="0"/>
              <a:t>time America entered an alliance during peacetime</a:t>
            </a:r>
          </a:p>
        </p:txBody>
      </p:sp>
      <p:pic>
        <p:nvPicPr>
          <p:cNvPr id="14340" name="Picture 5" descr="nato_europe_countries_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912" y="1"/>
            <a:ext cx="28575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descr="NATO_headquarters_Bruxel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812" y="3276600"/>
            <a:ext cx="2895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0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body" sz="half" idx="1"/>
          </p:nvPr>
        </p:nvSpPr>
        <p:spPr/>
        <p:txBody>
          <a:bodyPr/>
          <a:lstStyle/>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
        <p:nvSpPr>
          <p:cNvPr id="2059" name="Rectangle 11"/>
          <p:cNvSpPr>
            <a:spLocks noGrp="1" noChangeArrowheads="1"/>
          </p:cNvSpPr>
          <p:nvPr>
            <p:ph type="body" sz="half" idx="2"/>
          </p:nvPr>
        </p:nvSpPr>
        <p:spPr/>
        <p:txBody>
          <a:bodyPr/>
          <a:lstStyle/>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p:txBody>
      </p:sp>
      <p:pic>
        <p:nvPicPr>
          <p:cNvPr id="7172" name="Picture 5" descr="http://www.thegio.net/kazakhstan/blogger/2005_07_01_archive.htm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2" y="1219200"/>
            <a:ext cx="3200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100600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5412" y="1219200"/>
            <a:ext cx="335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2"/>
          <p:cNvSpPr txBox="1">
            <a:spLocks noChangeArrowheads="1"/>
          </p:cNvSpPr>
          <p:nvPr/>
        </p:nvSpPr>
        <p:spPr bwMode="auto">
          <a:xfrm>
            <a:off x="1522412" y="304801"/>
            <a:ext cx="8991600" cy="823913"/>
          </a:xfrm>
          <a:prstGeom prst="rect">
            <a:avLst/>
          </a:prstGeom>
          <a:noFill/>
          <a:ln w="9525">
            <a:noFill/>
            <a:miter lim="800000"/>
            <a:headEnd/>
            <a:tailEnd/>
          </a:ln>
          <a:effectLst/>
        </p:spPr>
        <p:txBody>
          <a:bodyPr>
            <a:spAutoFit/>
          </a:bodyPr>
          <a:lstStyle/>
          <a:p>
            <a:pPr algn="ctr">
              <a:spcBef>
                <a:spcPct val="50000"/>
              </a:spcBef>
              <a:defRPr/>
            </a:pPr>
            <a:r>
              <a:rPr lang="en-US" sz="4800" dirty="0">
                <a:solidFill>
                  <a:schemeClr val="tx2"/>
                </a:solidFill>
                <a:effectLst>
                  <a:outerShdw blurRad="38100" dist="38100" dir="2700000" algn="tl">
                    <a:srgbClr val="000000"/>
                  </a:outerShdw>
                </a:effectLst>
                <a:latin typeface="Tahoma" pitchFamily="34" charset="0"/>
                <a:cs typeface="Arial" charset="0"/>
              </a:rPr>
              <a:t>DEMOCRACY VS. COMMUNISM</a:t>
            </a:r>
          </a:p>
        </p:txBody>
      </p:sp>
      <p:sp>
        <p:nvSpPr>
          <p:cNvPr id="7175" name="Text Box 13"/>
          <p:cNvSpPr txBox="1">
            <a:spLocks noChangeArrowheads="1"/>
          </p:cNvSpPr>
          <p:nvPr/>
        </p:nvSpPr>
        <p:spPr bwMode="auto">
          <a:xfrm>
            <a:off x="1979612" y="3810001"/>
            <a:ext cx="3352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t>A form of government in which the supreme authority rests with the people</a:t>
            </a:r>
          </a:p>
        </p:txBody>
      </p:sp>
      <p:sp>
        <p:nvSpPr>
          <p:cNvPr id="7176" name="Text Box 14"/>
          <p:cNvSpPr txBox="1">
            <a:spLocks noChangeArrowheads="1"/>
          </p:cNvSpPr>
          <p:nvPr/>
        </p:nvSpPr>
        <p:spPr bwMode="auto">
          <a:xfrm>
            <a:off x="6475412" y="3649663"/>
            <a:ext cx="3429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dirty="0"/>
              <a:t>A system of government in which there is no private property and there are no economic classes</a:t>
            </a:r>
          </a:p>
        </p:txBody>
      </p:sp>
    </p:spTree>
    <p:extLst>
      <p:ext uri="{BB962C8B-B14F-4D97-AF65-F5344CB8AC3E}">
        <p14:creationId xmlns:p14="http://schemas.microsoft.com/office/powerpoint/2010/main" val="2436408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us-money-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a:off x="1522412" y="0"/>
            <a:ext cx="9144000" cy="6858000"/>
          </a:xfrm>
          <a:prstGeom prst="rect">
            <a:avLst/>
          </a:prstGeom>
          <a:solidFill>
            <a:schemeClr val="bg1">
              <a:alpha val="6392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3076" name="Rectangle 2"/>
          <p:cNvSpPr>
            <a:spLocks noGrp="1" noChangeArrowheads="1"/>
          </p:cNvSpPr>
          <p:nvPr>
            <p:ph type="title"/>
          </p:nvPr>
        </p:nvSpPr>
        <p:spPr/>
        <p:txBody>
          <a:bodyPr/>
          <a:lstStyle/>
          <a:p>
            <a:pPr eaLnBrk="1" hangingPunct="1"/>
            <a:r>
              <a:rPr lang="en-US" altLang="en-US" sz="4800" dirty="0"/>
              <a:t>What is capitalism? </a:t>
            </a:r>
          </a:p>
        </p:txBody>
      </p:sp>
      <p:sp>
        <p:nvSpPr>
          <p:cNvPr id="2" name="Rectangle 3"/>
          <p:cNvSpPr>
            <a:spLocks noGrp="1" noChangeArrowheads="1"/>
          </p:cNvSpPr>
          <p:nvPr>
            <p:ph type="body" idx="1"/>
          </p:nvPr>
        </p:nvSpPr>
        <p:spPr>
          <a:xfrm>
            <a:off x="1979612" y="1905001"/>
            <a:ext cx="8229600" cy="4221163"/>
          </a:xfrm>
        </p:spPr>
        <p:txBody>
          <a:bodyPr/>
          <a:lstStyle/>
          <a:p>
            <a:pPr eaLnBrk="1" hangingPunct="1"/>
            <a:r>
              <a:rPr lang="en-US" altLang="en-US" sz="3600" u="sng" dirty="0"/>
              <a:t>Economic system</a:t>
            </a:r>
            <a:r>
              <a:rPr lang="en-US" altLang="en-US" sz="3600" dirty="0"/>
              <a:t>.</a:t>
            </a:r>
          </a:p>
          <a:p>
            <a:pPr eaLnBrk="1" hangingPunct="1"/>
            <a:r>
              <a:rPr lang="en-US" altLang="en-US" sz="3600" dirty="0"/>
              <a:t>Believes in </a:t>
            </a:r>
            <a:r>
              <a:rPr lang="en-US" altLang="en-US" sz="3600" u="sng" dirty="0"/>
              <a:t>individual ownership and competition.</a:t>
            </a:r>
          </a:p>
          <a:p>
            <a:pPr eaLnBrk="1" hangingPunct="1"/>
            <a:r>
              <a:rPr lang="en-US" altLang="en-US" sz="3600" dirty="0"/>
              <a:t>The theory is that when everyone is selfish, it benefits everyone.  </a:t>
            </a:r>
          </a:p>
          <a:p>
            <a:pPr eaLnBrk="1" hangingPunct="1"/>
            <a:r>
              <a:rPr lang="en-US" altLang="en-US" sz="3600" dirty="0"/>
              <a:t>Adam Smith is “the” capitalist.</a:t>
            </a:r>
            <a:r>
              <a:rPr lang="en-US" altLang="en-US" dirty="0" smtClean="0"/>
              <a:t> </a:t>
            </a:r>
          </a:p>
        </p:txBody>
      </p:sp>
    </p:spTree>
    <p:extLst>
      <p:ext uri="{BB962C8B-B14F-4D97-AF65-F5344CB8AC3E}">
        <p14:creationId xmlns:p14="http://schemas.microsoft.com/office/powerpoint/2010/main" val="2158932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stock_mar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6"/>
          <p:cNvSpPr>
            <a:spLocks noChangeArrowheads="1"/>
          </p:cNvSpPr>
          <p:nvPr/>
        </p:nvSpPr>
        <p:spPr bwMode="auto">
          <a:xfrm>
            <a:off x="1522412" y="0"/>
            <a:ext cx="9144000" cy="6858000"/>
          </a:xfrm>
          <a:prstGeom prst="rect">
            <a:avLst/>
          </a:prstGeom>
          <a:solidFill>
            <a:schemeClr val="tx1">
              <a:alpha val="6196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 name="Rectangle 2"/>
          <p:cNvSpPr>
            <a:spLocks noGrp="1" noChangeArrowheads="1"/>
          </p:cNvSpPr>
          <p:nvPr>
            <p:ph type="title"/>
          </p:nvPr>
        </p:nvSpPr>
        <p:spPr/>
        <p:txBody>
          <a:bodyPr/>
          <a:lstStyle/>
          <a:p>
            <a:pPr eaLnBrk="1" hangingPunct="1"/>
            <a:r>
              <a:rPr lang="en-US" altLang="en-US" smtClean="0">
                <a:solidFill>
                  <a:schemeClr val="bg1"/>
                </a:solidFill>
              </a:rPr>
              <a:t>What’s good about </a:t>
            </a:r>
            <a:r>
              <a:rPr lang="en-US" altLang="en-US" u="sng" smtClean="0">
                <a:solidFill>
                  <a:schemeClr val="bg1"/>
                </a:solidFill>
              </a:rPr>
              <a:t>capitalism</a:t>
            </a:r>
            <a:r>
              <a:rPr lang="en-US" altLang="en-US" smtClean="0">
                <a:solidFill>
                  <a:schemeClr val="bg1"/>
                </a:solidFill>
              </a:rPr>
              <a:t>?</a:t>
            </a:r>
          </a:p>
        </p:txBody>
      </p:sp>
      <p:sp>
        <p:nvSpPr>
          <p:cNvPr id="4099" name="Rectangle 3"/>
          <p:cNvSpPr>
            <a:spLocks noGrp="1" noChangeArrowheads="1"/>
          </p:cNvSpPr>
          <p:nvPr>
            <p:ph type="body" idx="1"/>
          </p:nvPr>
        </p:nvSpPr>
        <p:spPr/>
        <p:txBody>
          <a:bodyPr/>
          <a:lstStyle/>
          <a:p>
            <a:pPr eaLnBrk="1" hangingPunct="1"/>
            <a:r>
              <a:rPr lang="en-US" altLang="en-US" u="sng" dirty="0" smtClean="0">
                <a:solidFill>
                  <a:schemeClr val="bg1"/>
                </a:solidFill>
              </a:rPr>
              <a:t>Freedom, choice</a:t>
            </a:r>
            <a:r>
              <a:rPr lang="en-US" altLang="en-US" dirty="0" smtClean="0">
                <a:solidFill>
                  <a:schemeClr val="bg1"/>
                </a:solidFill>
              </a:rPr>
              <a:t>. </a:t>
            </a:r>
          </a:p>
          <a:p>
            <a:pPr eaLnBrk="1" hangingPunct="1"/>
            <a:r>
              <a:rPr lang="en-US" altLang="en-US" dirty="0" smtClean="0">
                <a:solidFill>
                  <a:schemeClr val="bg1"/>
                </a:solidFill>
              </a:rPr>
              <a:t>You can </a:t>
            </a:r>
            <a:r>
              <a:rPr lang="en-US" altLang="en-US" u="sng" dirty="0" smtClean="0">
                <a:solidFill>
                  <a:schemeClr val="bg1"/>
                </a:solidFill>
              </a:rPr>
              <a:t>work wherever</a:t>
            </a:r>
            <a:r>
              <a:rPr lang="en-US" altLang="en-US" dirty="0" smtClean="0">
                <a:solidFill>
                  <a:schemeClr val="bg1"/>
                </a:solidFill>
              </a:rPr>
              <a:t>, </a:t>
            </a:r>
            <a:r>
              <a:rPr lang="en-US" altLang="en-US" u="sng" dirty="0" smtClean="0">
                <a:solidFill>
                  <a:schemeClr val="bg1"/>
                </a:solidFill>
              </a:rPr>
              <a:t>buy whatever</a:t>
            </a:r>
            <a:r>
              <a:rPr lang="en-US" altLang="en-US" dirty="0" smtClean="0">
                <a:solidFill>
                  <a:schemeClr val="bg1"/>
                </a:solidFill>
              </a:rPr>
              <a:t>, and </a:t>
            </a:r>
            <a:r>
              <a:rPr lang="en-US" altLang="en-US" u="sng" dirty="0" smtClean="0">
                <a:solidFill>
                  <a:schemeClr val="bg1"/>
                </a:solidFill>
              </a:rPr>
              <a:t>pretty much do whatever</a:t>
            </a:r>
            <a:r>
              <a:rPr lang="en-US" altLang="en-US" dirty="0" smtClean="0">
                <a:solidFill>
                  <a:schemeClr val="bg1"/>
                </a:solidFill>
              </a:rPr>
              <a:t>.</a:t>
            </a:r>
          </a:p>
          <a:p>
            <a:pPr eaLnBrk="1" hangingPunct="1"/>
            <a:r>
              <a:rPr lang="en-US" altLang="en-US" dirty="0" smtClean="0">
                <a:solidFill>
                  <a:schemeClr val="bg1"/>
                </a:solidFill>
              </a:rPr>
              <a:t>If you’re successful, you can be </a:t>
            </a:r>
            <a:r>
              <a:rPr lang="en-US" altLang="en-US" u="sng" dirty="0" smtClean="0">
                <a:solidFill>
                  <a:schemeClr val="bg1"/>
                </a:solidFill>
              </a:rPr>
              <a:t>very</a:t>
            </a:r>
            <a:r>
              <a:rPr lang="en-US" altLang="en-US" dirty="0" smtClean="0">
                <a:solidFill>
                  <a:schemeClr val="bg1"/>
                </a:solidFill>
              </a:rPr>
              <a:t> successful. </a:t>
            </a:r>
            <a:r>
              <a:rPr lang="en-US" altLang="en-US" u="sng" dirty="0" smtClean="0">
                <a:solidFill>
                  <a:schemeClr val="bg1"/>
                </a:solidFill>
              </a:rPr>
              <a:t>Think Bill Gates</a:t>
            </a:r>
            <a:r>
              <a:rPr lang="en-US" altLang="en-US" dirty="0" smtClean="0">
                <a:solidFill>
                  <a:schemeClr val="bg1"/>
                </a:solidFill>
              </a:rPr>
              <a:t>. </a:t>
            </a:r>
          </a:p>
        </p:txBody>
      </p:sp>
    </p:spTree>
    <p:extLst>
      <p:ext uri="{BB962C8B-B14F-4D97-AF65-F5344CB8AC3E}">
        <p14:creationId xmlns:p14="http://schemas.microsoft.com/office/powerpoint/2010/main" val="2151864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weneed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2" y="0"/>
            <a:ext cx="5456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6"/>
          <p:cNvSpPr>
            <a:spLocks noChangeArrowheads="1"/>
          </p:cNvSpPr>
          <p:nvPr/>
        </p:nvSpPr>
        <p:spPr bwMode="auto">
          <a:xfrm>
            <a:off x="1522412" y="0"/>
            <a:ext cx="9144000" cy="6858000"/>
          </a:xfrm>
          <a:prstGeom prst="rect">
            <a:avLst/>
          </a:prstGeom>
          <a:solidFill>
            <a:schemeClr val="bg1">
              <a:alpha val="59999"/>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8" name="Rectangle 2"/>
          <p:cNvSpPr>
            <a:spLocks noGrp="1" noChangeArrowheads="1"/>
          </p:cNvSpPr>
          <p:nvPr>
            <p:ph type="title"/>
          </p:nvPr>
        </p:nvSpPr>
        <p:spPr/>
        <p:txBody>
          <a:bodyPr/>
          <a:lstStyle/>
          <a:p>
            <a:pPr eaLnBrk="1" hangingPunct="1"/>
            <a:r>
              <a:rPr lang="en-US" altLang="en-US" smtClean="0"/>
              <a:t>What’s bad about capitalism?</a:t>
            </a:r>
          </a:p>
        </p:txBody>
      </p:sp>
      <p:sp>
        <p:nvSpPr>
          <p:cNvPr id="5123" name="Rectangle 3"/>
          <p:cNvSpPr>
            <a:spLocks noGrp="1" noChangeArrowheads="1"/>
          </p:cNvSpPr>
          <p:nvPr>
            <p:ph type="body" idx="1"/>
          </p:nvPr>
        </p:nvSpPr>
        <p:spPr>
          <a:xfrm>
            <a:off x="1979612" y="1752601"/>
            <a:ext cx="8229600" cy="4373563"/>
          </a:xfrm>
        </p:spPr>
        <p:txBody>
          <a:bodyPr/>
          <a:lstStyle/>
          <a:p>
            <a:pPr eaLnBrk="1" hangingPunct="1"/>
            <a:r>
              <a:rPr lang="en-US" altLang="en-US" dirty="0" smtClean="0"/>
              <a:t>No “safety net.” </a:t>
            </a:r>
          </a:p>
          <a:p>
            <a:pPr eaLnBrk="1" hangingPunct="1"/>
            <a:r>
              <a:rPr lang="en-US" altLang="en-US" dirty="0" smtClean="0"/>
              <a:t>If you’re unsuccessful, you can be very unsuccessful. Think about the poor. </a:t>
            </a:r>
          </a:p>
          <a:p>
            <a:pPr eaLnBrk="1" hangingPunct="1"/>
            <a:r>
              <a:rPr lang="en-US" altLang="en-US" dirty="0" smtClean="0"/>
              <a:t>Big gap between rich and poor. </a:t>
            </a:r>
          </a:p>
          <a:p>
            <a:pPr eaLnBrk="1" hangingPunct="1"/>
            <a:endParaRPr lang="en-US" altLang="en-US" dirty="0" smtClean="0"/>
          </a:p>
        </p:txBody>
      </p:sp>
    </p:spTree>
    <p:extLst>
      <p:ext uri="{BB962C8B-B14F-4D97-AF65-F5344CB8AC3E}">
        <p14:creationId xmlns:p14="http://schemas.microsoft.com/office/powerpoint/2010/main" val="1281403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in)">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ox(in)">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414px-Hammer_and_sic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8"/>
          <p:cNvSpPr>
            <a:spLocks noChangeArrowheads="1"/>
          </p:cNvSpPr>
          <p:nvPr/>
        </p:nvSpPr>
        <p:spPr bwMode="auto">
          <a:xfrm>
            <a:off x="1522412" y="0"/>
            <a:ext cx="9144000" cy="6858000"/>
          </a:xfrm>
          <a:prstGeom prst="rect">
            <a:avLst/>
          </a:prstGeom>
          <a:solidFill>
            <a:schemeClr val="tx1">
              <a:alpha val="59999"/>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2" name="Rectangle 2"/>
          <p:cNvSpPr>
            <a:spLocks noGrp="1" noChangeArrowheads="1"/>
          </p:cNvSpPr>
          <p:nvPr>
            <p:ph type="title"/>
          </p:nvPr>
        </p:nvSpPr>
        <p:spPr/>
        <p:txBody>
          <a:bodyPr/>
          <a:lstStyle/>
          <a:p>
            <a:pPr eaLnBrk="1" hangingPunct="1"/>
            <a:r>
              <a:rPr lang="en-US" altLang="en-US" smtClean="0">
                <a:solidFill>
                  <a:schemeClr val="bg1"/>
                </a:solidFill>
              </a:rPr>
              <a:t>What is </a:t>
            </a:r>
            <a:r>
              <a:rPr lang="en-US" altLang="en-US" u="sng" smtClean="0">
                <a:solidFill>
                  <a:schemeClr val="bg1"/>
                </a:solidFill>
              </a:rPr>
              <a:t>communism</a:t>
            </a:r>
            <a:r>
              <a:rPr lang="en-US" altLang="en-US" smtClean="0">
                <a:solidFill>
                  <a:schemeClr val="bg1"/>
                </a:solidFill>
              </a:rPr>
              <a:t>?</a:t>
            </a:r>
          </a:p>
        </p:txBody>
      </p:sp>
      <p:sp>
        <p:nvSpPr>
          <p:cNvPr id="6147" name="Rectangle 3"/>
          <p:cNvSpPr>
            <a:spLocks noGrp="1" noChangeArrowheads="1"/>
          </p:cNvSpPr>
          <p:nvPr>
            <p:ph type="body" idx="1"/>
          </p:nvPr>
        </p:nvSpPr>
        <p:spPr/>
        <p:txBody>
          <a:bodyPr/>
          <a:lstStyle/>
          <a:p>
            <a:pPr eaLnBrk="1" hangingPunct="1"/>
            <a:r>
              <a:rPr lang="en-US" altLang="en-US" u="sng" dirty="0" smtClean="0">
                <a:solidFill>
                  <a:schemeClr val="bg1"/>
                </a:solidFill>
              </a:rPr>
              <a:t>Economic system</a:t>
            </a:r>
            <a:r>
              <a:rPr lang="en-US" altLang="en-US" dirty="0" smtClean="0">
                <a:solidFill>
                  <a:schemeClr val="bg1"/>
                </a:solidFill>
              </a:rPr>
              <a:t>.</a:t>
            </a:r>
          </a:p>
          <a:p>
            <a:pPr eaLnBrk="1" hangingPunct="1"/>
            <a:r>
              <a:rPr lang="en-US" altLang="en-US" dirty="0" smtClean="0">
                <a:solidFill>
                  <a:schemeClr val="bg1"/>
                </a:solidFill>
              </a:rPr>
              <a:t>Believes in </a:t>
            </a:r>
            <a:r>
              <a:rPr lang="en-US" altLang="en-US" u="sng" dirty="0" smtClean="0">
                <a:solidFill>
                  <a:schemeClr val="bg1"/>
                </a:solidFill>
              </a:rPr>
              <a:t>collective (group) ownership and a planned economy. </a:t>
            </a:r>
          </a:p>
          <a:p>
            <a:pPr eaLnBrk="1" hangingPunct="1"/>
            <a:r>
              <a:rPr lang="en-US" altLang="en-US" dirty="0" smtClean="0">
                <a:solidFill>
                  <a:schemeClr val="bg1"/>
                </a:solidFill>
              </a:rPr>
              <a:t> The theory is that </a:t>
            </a:r>
            <a:r>
              <a:rPr lang="en-US" altLang="en-US" u="sng" dirty="0" smtClean="0">
                <a:solidFill>
                  <a:schemeClr val="bg1"/>
                </a:solidFill>
              </a:rPr>
              <a:t>everybody pools their resources and labor </a:t>
            </a:r>
            <a:r>
              <a:rPr lang="en-US" altLang="en-US" dirty="0" smtClean="0">
                <a:solidFill>
                  <a:schemeClr val="bg1"/>
                </a:solidFill>
              </a:rPr>
              <a:t>to </a:t>
            </a:r>
            <a:r>
              <a:rPr lang="en-US" altLang="en-US" u="sng" dirty="0" smtClean="0">
                <a:solidFill>
                  <a:schemeClr val="bg1"/>
                </a:solidFill>
              </a:rPr>
              <a:t>evenly distribute everything. </a:t>
            </a:r>
          </a:p>
          <a:p>
            <a:pPr eaLnBrk="1" hangingPunct="1"/>
            <a:r>
              <a:rPr lang="en-US" altLang="en-US" dirty="0" smtClean="0">
                <a:solidFill>
                  <a:schemeClr val="bg1"/>
                </a:solidFill>
              </a:rPr>
              <a:t>Karl Marx is “the” communist. </a:t>
            </a:r>
          </a:p>
          <a:p>
            <a:pPr eaLnBrk="1" hangingPunct="1"/>
            <a:endParaRPr lang="en-US" altLang="en-US" dirty="0" smtClean="0">
              <a:solidFill>
                <a:schemeClr val="bg1"/>
              </a:solidFill>
            </a:endParaRPr>
          </a:p>
        </p:txBody>
      </p:sp>
    </p:spTree>
    <p:extLst>
      <p:ext uri="{BB962C8B-B14F-4D97-AF65-F5344CB8AC3E}">
        <p14:creationId xmlns:p14="http://schemas.microsoft.com/office/powerpoint/2010/main" val="843038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5"/>
          <p:cNvSpPr>
            <a:spLocks noChangeArrowheads="1"/>
          </p:cNvSpPr>
          <p:nvPr/>
        </p:nvSpPr>
        <p:spPr bwMode="auto">
          <a:xfrm>
            <a:off x="1522412" y="0"/>
            <a:ext cx="9144000" cy="6858000"/>
          </a:xfrm>
          <a:prstGeom prst="rect">
            <a:avLst/>
          </a:prstGeom>
          <a:solidFill>
            <a:srgbClr val="FFFFFF">
              <a:alpha val="4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19" name="Rectangle 13"/>
          <p:cNvSpPr>
            <a:spLocks noGrp="1" noChangeArrowheads="1"/>
          </p:cNvSpPr>
          <p:nvPr>
            <p:ph type="title"/>
          </p:nvPr>
        </p:nvSpPr>
        <p:spPr/>
        <p:txBody>
          <a:bodyPr/>
          <a:lstStyle/>
          <a:p>
            <a:pPr eaLnBrk="1" hangingPunct="1"/>
            <a:r>
              <a:rPr lang="en-US" altLang="en-US" sz="4000" b="1" u="sng"/>
              <a:t>Marxism</a:t>
            </a:r>
          </a:p>
        </p:txBody>
      </p:sp>
      <p:sp>
        <p:nvSpPr>
          <p:cNvPr id="14358" name="Rectangle 22"/>
          <p:cNvSpPr>
            <a:spLocks noGrp="1" noChangeArrowheads="1"/>
          </p:cNvSpPr>
          <p:nvPr>
            <p:ph type="body" sz="half" idx="1"/>
          </p:nvPr>
        </p:nvSpPr>
        <p:spPr>
          <a:xfrm>
            <a:off x="1903412" y="1219201"/>
            <a:ext cx="4038600" cy="4525963"/>
          </a:xfrm>
        </p:spPr>
        <p:txBody>
          <a:bodyPr/>
          <a:lstStyle/>
          <a:p>
            <a:pPr eaLnBrk="1" hangingPunct="1"/>
            <a:r>
              <a:rPr lang="en-US" altLang="en-US" b="1" u="sng" dirty="0" smtClean="0"/>
              <a:t>Marx</a:t>
            </a:r>
            <a:r>
              <a:rPr lang="en-US" altLang="en-US" b="1" dirty="0" smtClean="0"/>
              <a:t> and </a:t>
            </a:r>
            <a:r>
              <a:rPr lang="en-US" altLang="en-US" b="1" u="sng" dirty="0" smtClean="0"/>
              <a:t>Engels</a:t>
            </a:r>
            <a:r>
              <a:rPr lang="en-US" altLang="en-US" b="1" dirty="0" smtClean="0"/>
              <a:t> studied the history of the world’s economies</a:t>
            </a:r>
          </a:p>
          <a:p>
            <a:pPr eaLnBrk="1" hangingPunct="1"/>
            <a:endParaRPr lang="en-US" altLang="en-US" sz="2800" dirty="0"/>
          </a:p>
        </p:txBody>
      </p:sp>
      <p:sp>
        <p:nvSpPr>
          <p:cNvPr id="9221" name="AutoShape 4"/>
          <p:cNvSpPr>
            <a:spLocks noChangeArrowheads="1"/>
          </p:cNvSpPr>
          <p:nvPr/>
        </p:nvSpPr>
        <p:spPr bwMode="auto">
          <a:xfrm>
            <a:off x="1751012" y="5410200"/>
            <a:ext cx="190500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2" name="AutoShape 6"/>
          <p:cNvSpPr>
            <a:spLocks noChangeArrowheads="1"/>
          </p:cNvSpPr>
          <p:nvPr/>
        </p:nvSpPr>
        <p:spPr bwMode="auto">
          <a:xfrm>
            <a:off x="3122612" y="4343400"/>
            <a:ext cx="190500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3" name="AutoShape 7"/>
          <p:cNvSpPr>
            <a:spLocks noChangeArrowheads="1"/>
          </p:cNvSpPr>
          <p:nvPr/>
        </p:nvSpPr>
        <p:spPr bwMode="auto">
          <a:xfrm>
            <a:off x="4494212" y="3276600"/>
            <a:ext cx="175260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4" name="AutoShape 8"/>
          <p:cNvSpPr>
            <a:spLocks noChangeArrowheads="1"/>
          </p:cNvSpPr>
          <p:nvPr/>
        </p:nvSpPr>
        <p:spPr bwMode="auto">
          <a:xfrm>
            <a:off x="5789612" y="2209800"/>
            <a:ext cx="175260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5" name="AutoShape 9"/>
          <p:cNvSpPr>
            <a:spLocks noChangeArrowheads="1"/>
          </p:cNvSpPr>
          <p:nvPr/>
        </p:nvSpPr>
        <p:spPr bwMode="auto">
          <a:xfrm>
            <a:off x="8151812" y="2133600"/>
            <a:ext cx="205740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6" name="Text Box 10"/>
          <p:cNvSpPr txBox="1">
            <a:spLocks noChangeArrowheads="1"/>
          </p:cNvSpPr>
          <p:nvPr/>
        </p:nvSpPr>
        <p:spPr bwMode="auto">
          <a:xfrm>
            <a:off x="1751012" y="55626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u="sng" dirty="0"/>
              <a:t>Basic Communism</a:t>
            </a:r>
          </a:p>
        </p:txBody>
      </p:sp>
      <p:sp>
        <p:nvSpPr>
          <p:cNvPr id="9227" name="Text Box 11"/>
          <p:cNvSpPr txBox="1">
            <a:spLocks noChangeArrowheads="1"/>
          </p:cNvSpPr>
          <p:nvPr/>
        </p:nvSpPr>
        <p:spPr bwMode="auto">
          <a:xfrm>
            <a:off x="3351212" y="4648201"/>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u="sng"/>
              <a:t>Feudalism</a:t>
            </a:r>
          </a:p>
        </p:txBody>
      </p:sp>
      <p:sp>
        <p:nvSpPr>
          <p:cNvPr id="9228" name="Text Box 15"/>
          <p:cNvSpPr txBox="1">
            <a:spLocks noChangeArrowheads="1"/>
          </p:cNvSpPr>
          <p:nvPr/>
        </p:nvSpPr>
        <p:spPr bwMode="auto">
          <a:xfrm>
            <a:off x="4570412" y="3581401"/>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u="sng"/>
              <a:t>Capitalism</a:t>
            </a:r>
          </a:p>
        </p:txBody>
      </p:sp>
      <p:sp>
        <p:nvSpPr>
          <p:cNvPr id="9229" name="Text Box 16"/>
          <p:cNvSpPr txBox="1">
            <a:spLocks noChangeArrowheads="1"/>
          </p:cNvSpPr>
          <p:nvPr/>
        </p:nvSpPr>
        <p:spPr bwMode="auto">
          <a:xfrm>
            <a:off x="8304212" y="24384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u="sng"/>
              <a:t>Communism!!!!</a:t>
            </a:r>
          </a:p>
        </p:txBody>
      </p:sp>
      <p:sp>
        <p:nvSpPr>
          <p:cNvPr id="9230" name="Text Box 17"/>
          <p:cNvSpPr txBox="1">
            <a:spLocks noChangeArrowheads="1"/>
          </p:cNvSpPr>
          <p:nvPr/>
        </p:nvSpPr>
        <p:spPr bwMode="auto">
          <a:xfrm>
            <a:off x="6018212" y="2514601"/>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u="sng"/>
              <a:t>Socialism</a:t>
            </a:r>
          </a:p>
        </p:txBody>
      </p:sp>
      <p:sp>
        <p:nvSpPr>
          <p:cNvPr id="9231" name="Line 18"/>
          <p:cNvSpPr>
            <a:spLocks noChangeShapeType="1"/>
          </p:cNvSpPr>
          <p:nvPr/>
        </p:nvSpPr>
        <p:spPr bwMode="auto">
          <a:xfrm flipV="1">
            <a:off x="3198812" y="51816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9"/>
          <p:cNvSpPr>
            <a:spLocks noChangeShapeType="1"/>
          </p:cNvSpPr>
          <p:nvPr/>
        </p:nvSpPr>
        <p:spPr bwMode="auto">
          <a:xfrm flipV="1">
            <a:off x="4570412" y="41148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Line 20"/>
          <p:cNvSpPr>
            <a:spLocks noChangeShapeType="1"/>
          </p:cNvSpPr>
          <p:nvPr/>
        </p:nvSpPr>
        <p:spPr bwMode="auto">
          <a:xfrm flipV="1">
            <a:off x="6018212" y="31242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4" name="AutoShape 21"/>
          <p:cNvSpPr>
            <a:spLocks noChangeArrowheads="1"/>
          </p:cNvSpPr>
          <p:nvPr/>
        </p:nvSpPr>
        <p:spPr bwMode="auto">
          <a:xfrm>
            <a:off x="7542212" y="2590800"/>
            <a:ext cx="609600" cy="228600"/>
          </a:xfrm>
          <a:prstGeom prst="rightArrow">
            <a:avLst>
              <a:gd name="adj1" fmla="val 50000"/>
              <a:gd name="adj2"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0" name="Text Box 24"/>
          <p:cNvSpPr txBox="1">
            <a:spLocks noChangeArrowheads="1"/>
          </p:cNvSpPr>
          <p:nvPr/>
        </p:nvSpPr>
        <p:spPr bwMode="auto">
          <a:xfrm>
            <a:off x="6856412" y="3657600"/>
            <a:ext cx="3124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3600" b="1"/>
              <a:t>They </a:t>
            </a:r>
            <a:r>
              <a:rPr lang="en-US" altLang="en-US" sz="3600" b="1" u="sng"/>
              <a:t>believed they discovered</a:t>
            </a:r>
            <a:r>
              <a:rPr lang="en-US" altLang="en-US" sz="3600" b="1"/>
              <a:t> an </a:t>
            </a:r>
            <a:r>
              <a:rPr lang="en-US" altLang="en-US" sz="3600" b="1" u="sng"/>
              <a:t>inevitable pattern</a:t>
            </a:r>
          </a:p>
        </p:txBody>
      </p:sp>
    </p:spTree>
    <p:extLst>
      <p:ext uri="{BB962C8B-B14F-4D97-AF65-F5344CB8AC3E}">
        <p14:creationId xmlns:p14="http://schemas.microsoft.com/office/powerpoint/2010/main" val="2990318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58">
                                            <p:txEl>
                                              <p:pRg st="0" end="0"/>
                                            </p:txEl>
                                          </p:spTgt>
                                        </p:tgtEl>
                                        <p:attrNameLst>
                                          <p:attrName>style.visibility</p:attrName>
                                        </p:attrNameLst>
                                      </p:cBhvr>
                                      <p:to>
                                        <p:strVal val="visible"/>
                                      </p:to>
                                    </p:set>
                                    <p:animEffect transition="in" filter="blinds(horizontal)">
                                      <p:cBhvr>
                                        <p:cTn id="7" dur="500"/>
                                        <p:tgtEl>
                                          <p:spTgt spid="143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60"/>
                                        </p:tgtEl>
                                        <p:attrNameLst>
                                          <p:attrName>style.visibility</p:attrName>
                                        </p:attrNameLst>
                                      </p:cBhvr>
                                      <p:to>
                                        <p:strVal val="visible"/>
                                      </p:to>
                                    </p:set>
                                    <p:animEffect transition="in" filter="blinds(horizontal)">
                                      <p:cBhvr>
                                        <p:cTn id="12" dur="500"/>
                                        <p:tgtEl>
                                          <p:spTgt spid="14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8" grpId="0" build="p"/>
      <p:bldP spid="143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522412" y="0"/>
            <a:ext cx="9144000" cy="6858000"/>
          </a:xfrm>
          <a:prstGeom prst="rect">
            <a:avLst/>
          </a:prstGeom>
          <a:solidFill>
            <a:schemeClr val="bg1">
              <a:alpha val="5098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3" name="Rectangle 2"/>
          <p:cNvSpPr>
            <a:spLocks noGrp="1" noChangeArrowheads="1"/>
          </p:cNvSpPr>
          <p:nvPr>
            <p:ph type="title"/>
          </p:nvPr>
        </p:nvSpPr>
        <p:spPr>
          <a:xfrm>
            <a:off x="1979612" y="274638"/>
            <a:ext cx="8229600" cy="715962"/>
          </a:xfrm>
        </p:spPr>
        <p:txBody>
          <a:bodyPr/>
          <a:lstStyle/>
          <a:p>
            <a:pPr eaLnBrk="1" hangingPunct="1"/>
            <a:r>
              <a:rPr lang="en-US" altLang="en-US" sz="4000" u="sng"/>
              <a:t>Communism/Socialism: </a:t>
            </a:r>
            <a:br>
              <a:rPr lang="en-US" altLang="en-US" sz="4000" u="sng"/>
            </a:br>
            <a:r>
              <a:rPr lang="en-US" altLang="en-US" sz="4000" u="sng"/>
              <a:t>What’s the difference?</a:t>
            </a:r>
          </a:p>
        </p:txBody>
      </p:sp>
      <p:sp>
        <p:nvSpPr>
          <p:cNvPr id="23555" name="Rectangle 3"/>
          <p:cNvSpPr>
            <a:spLocks noGrp="1" noChangeArrowheads="1"/>
          </p:cNvSpPr>
          <p:nvPr>
            <p:ph type="body" idx="1"/>
          </p:nvPr>
        </p:nvSpPr>
        <p:spPr>
          <a:xfrm>
            <a:off x="1979612" y="1371601"/>
            <a:ext cx="8229600" cy="4754563"/>
          </a:xfrm>
        </p:spPr>
        <p:txBody>
          <a:bodyPr/>
          <a:lstStyle/>
          <a:p>
            <a:pPr eaLnBrk="1" hangingPunct="1">
              <a:lnSpc>
                <a:spcPct val="80000"/>
              </a:lnSpc>
              <a:buFontTx/>
              <a:buNone/>
            </a:pPr>
            <a:endParaRPr lang="en-US" altLang="en-US" sz="2800" b="1" dirty="0"/>
          </a:p>
          <a:p>
            <a:pPr lvl="1" eaLnBrk="1" hangingPunct="1">
              <a:lnSpc>
                <a:spcPct val="80000"/>
              </a:lnSpc>
            </a:pPr>
            <a:r>
              <a:rPr lang="en-US" altLang="en-US" sz="2400" u="sng" dirty="0"/>
              <a:t>Socialism is the stage between Capitalism and Communism.</a:t>
            </a:r>
            <a:r>
              <a:rPr lang="en-US" altLang="en-US" sz="2400" dirty="0"/>
              <a:t>  </a:t>
            </a:r>
            <a:endParaRPr lang="en-US" altLang="en-US" sz="2400" dirty="0" smtClean="0"/>
          </a:p>
          <a:p>
            <a:pPr lvl="1" eaLnBrk="1" hangingPunct="1">
              <a:lnSpc>
                <a:spcPct val="80000"/>
              </a:lnSpc>
            </a:pPr>
            <a:r>
              <a:rPr lang="en-US" altLang="en-US" sz="2400" dirty="0" smtClean="0"/>
              <a:t>It </a:t>
            </a:r>
            <a:r>
              <a:rPr lang="en-US" altLang="en-US" sz="2400" dirty="0"/>
              <a:t>builds upon the previous system (Capitalism) by nationalizing the “means of production” (i.e. corporations, resources, banks, etc.), but </a:t>
            </a:r>
            <a:r>
              <a:rPr lang="en-US" altLang="en-US" sz="2400" u="sng" dirty="0"/>
              <a:t>not by making everyone equal</a:t>
            </a:r>
            <a:r>
              <a:rPr lang="en-US" altLang="en-US" sz="2400" dirty="0"/>
              <a:t>.  </a:t>
            </a:r>
            <a:endParaRPr lang="en-US" altLang="en-US" sz="2400" dirty="0" smtClean="0"/>
          </a:p>
          <a:p>
            <a:pPr lvl="1" eaLnBrk="1" hangingPunct="1">
              <a:lnSpc>
                <a:spcPct val="80000"/>
              </a:lnSpc>
            </a:pPr>
            <a:r>
              <a:rPr lang="en-US" altLang="en-US" sz="2400" dirty="0" smtClean="0"/>
              <a:t>People </a:t>
            </a:r>
            <a:r>
              <a:rPr lang="en-US" altLang="en-US" sz="2400" dirty="0"/>
              <a:t>are paid wages based on several factors (social need, difficulty, amount of schooling required, etc.), so not everyone will make the same wage.</a:t>
            </a:r>
          </a:p>
          <a:p>
            <a:pPr lvl="1" eaLnBrk="1" hangingPunct="1">
              <a:lnSpc>
                <a:spcPct val="80000"/>
              </a:lnSpc>
              <a:buFontTx/>
              <a:buNone/>
            </a:pPr>
            <a:endParaRPr lang="en-US" altLang="en-US" sz="2400" dirty="0"/>
          </a:p>
        </p:txBody>
      </p:sp>
    </p:spTree>
    <p:extLst>
      <p:ext uri="{BB962C8B-B14F-4D97-AF65-F5344CB8AC3E}">
        <p14:creationId xmlns:p14="http://schemas.microsoft.com/office/powerpoint/2010/main" val="76502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7"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259</TotalTime>
  <Words>969</Words>
  <Application>Microsoft Office PowerPoint</Application>
  <PresentationFormat>Custom</PresentationFormat>
  <Paragraphs>121</Paragraphs>
  <Slides>21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Algerian</vt:lpstr>
      <vt:lpstr>Arial</vt:lpstr>
      <vt:lpstr>Calibri</vt:lpstr>
      <vt:lpstr>Consolas</vt:lpstr>
      <vt:lpstr>Corbel</vt:lpstr>
      <vt:lpstr>Tahoma</vt:lpstr>
      <vt:lpstr>Wingdings</vt:lpstr>
      <vt:lpstr>Chalkboard 16x9</vt:lpstr>
      <vt:lpstr>Default Design</vt:lpstr>
      <vt:lpstr>The Cold War</vt:lpstr>
      <vt:lpstr>ESSESNTIAL QUESTIONS    What is the difference between Communism and Capitalism?  How do different political and economic values create conflict during The Cold War.  Give examples.  How did the US and the Soviet Union go from Allies in WWII to Enemies?   </vt:lpstr>
      <vt:lpstr>PowerPoint Presentation</vt:lpstr>
      <vt:lpstr>What is capitalism? </vt:lpstr>
      <vt:lpstr>What’s good about capitalism?</vt:lpstr>
      <vt:lpstr>What’s bad about capitalism?</vt:lpstr>
      <vt:lpstr>What is communism?</vt:lpstr>
      <vt:lpstr>Marxism</vt:lpstr>
      <vt:lpstr>Communism/Socialism:  What’s the difference?</vt:lpstr>
      <vt:lpstr>What’s good about communism?</vt:lpstr>
      <vt:lpstr>What’s bad about communism?</vt:lpstr>
      <vt:lpstr>PowerPoint Presentation</vt:lpstr>
      <vt:lpstr>How does this relate to the Cold War?</vt:lpstr>
      <vt:lpstr>How did the US and the Soviet Union move from allies to enemies?</vt:lpstr>
      <vt:lpstr>Former Allies Clash</vt:lpstr>
      <vt:lpstr>TENSIONS MOUNT</vt:lpstr>
      <vt:lpstr>CONTAINMENT</vt:lpstr>
      <vt:lpstr>THE IRON CURTAIN</vt:lpstr>
      <vt:lpstr>PowerPoint Presentation</vt:lpstr>
      <vt:lpstr>Superpowers Struggle over Germany</vt:lpstr>
      <vt:lpstr>The NATO Alliance</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Wilmoth, Travis C</dc:creator>
  <cp:lastModifiedBy>Wilmoth, Travis C</cp:lastModifiedBy>
  <cp:revision>10</cp:revision>
  <dcterms:created xsi:type="dcterms:W3CDTF">2017-04-20T17:19:51Z</dcterms:created>
  <dcterms:modified xsi:type="dcterms:W3CDTF">2017-04-20T21:38:59Z</dcterms:modified>
</cp:coreProperties>
</file>