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60"/>
  </p:normalViewPr>
  <p:slideViewPr>
    <p:cSldViewPr snapToGrid="0">
      <p:cViewPr varScale="1">
        <p:scale>
          <a:sx n="92" d="100"/>
          <a:sy n="92" d="100"/>
        </p:scale>
        <p:origin x="2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76863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98F20-24D5-407B-980B-D5E17F30996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183662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15183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0717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228523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368348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2205918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4062117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289703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316923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143274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098F20-24D5-407B-980B-D5E17F30996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356320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098F20-24D5-407B-980B-D5E17F30996B}"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79652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252677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260433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F098F20-24D5-407B-980B-D5E17F30996B}" type="datetimeFigureOut">
              <a:rPr lang="en-US" smtClean="0"/>
              <a:t>9/6/2016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242345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98F20-24D5-407B-980B-D5E17F30996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79E95-D7C7-4599-8453-1FC10667A6C6}" type="slidenum">
              <a:rPr lang="en-US" smtClean="0"/>
              <a:t>‹#›</a:t>
            </a:fld>
            <a:endParaRPr lang="en-US"/>
          </a:p>
        </p:txBody>
      </p:sp>
    </p:spTree>
    <p:extLst>
      <p:ext uri="{BB962C8B-B14F-4D97-AF65-F5344CB8AC3E}">
        <p14:creationId xmlns:p14="http://schemas.microsoft.com/office/powerpoint/2010/main" val="292857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098F20-24D5-407B-980B-D5E17F30996B}" type="datetimeFigureOut">
              <a:rPr lang="en-US" smtClean="0"/>
              <a:t>9/6/2016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B79E95-D7C7-4599-8453-1FC10667A6C6}" type="slidenum">
              <a:rPr lang="en-US" smtClean="0"/>
              <a:t>‹#›</a:t>
            </a:fld>
            <a:endParaRPr lang="en-US"/>
          </a:p>
        </p:txBody>
      </p:sp>
    </p:spTree>
    <p:extLst>
      <p:ext uri="{BB962C8B-B14F-4D97-AF65-F5344CB8AC3E}">
        <p14:creationId xmlns:p14="http://schemas.microsoft.com/office/powerpoint/2010/main" val="31260072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Inventions of the 		   			</a:t>
            </a:r>
            <a:r>
              <a:rPr lang="en-US" dirty="0" err="1" smtClean="0"/>
              <a:t>Reniassance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156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Vernacular</a:t>
            </a:r>
            <a:endParaRPr lang="en-US" dirty="0"/>
          </a:p>
        </p:txBody>
      </p:sp>
      <p:sp>
        <p:nvSpPr>
          <p:cNvPr id="3" name="Content Placeholder 2"/>
          <p:cNvSpPr>
            <a:spLocks noGrp="1"/>
          </p:cNvSpPr>
          <p:nvPr>
            <p:ph sz="half" idx="1"/>
          </p:nvPr>
        </p:nvSpPr>
        <p:spPr/>
        <p:txBody>
          <a:bodyPr/>
          <a:lstStyle/>
          <a:p>
            <a:r>
              <a:rPr lang="en-US" dirty="0"/>
              <a:t>People became more informed and had a desire for knowledge, writers began using vernacular writing (Language that was spoken by ordinary people).  This made reading much easier.</a:t>
            </a:r>
          </a:p>
        </p:txBody>
      </p:sp>
      <p:pic>
        <p:nvPicPr>
          <p:cNvPr id="5" name="Content Placeholder 4"/>
          <p:cNvPicPr>
            <a:picLocks noGrp="1" noChangeAspect="1"/>
          </p:cNvPicPr>
          <p:nvPr>
            <p:ph sz="half" idx="2"/>
          </p:nvPr>
        </p:nvPicPr>
        <p:blipFill>
          <a:blip r:embed="rId2"/>
          <a:stretch>
            <a:fillRect/>
          </a:stretch>
        </p:blipFill>
        <p:spPr>
          <a:xfrm>
            <a:off x="6174221" y="2259274"/>
            <a:ext cx="4395788" cy="3336403"/>
          </a:xfrm>
          <a:prstGeom prst="rect">
            <a:avLst/>
          </a:prstGeom>
        </p:spPr>
      </p:pic>
    </p:spTree>
    <p:extLst>
      <p:ext uri="{BB962C8B-B14F-4D97-AF65-F5344CB8AC3E}">
        <p14:creationId xmlns:p14="http://schemas.microsoft.com/office/powerpoint/2010/main" val="186745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Telescope</a:t>
            </a:r>
            <a:endParaRPr lang="en-US" dirty="0"/>
          </a:p>
        </p:txBody>
      </p:sp>
      <p:sp>
        <p:nvSpPr>
          <p:cNvPr id="3" name="Content Placeholder 2"/>
          <p:cNvSpPr>
            <a:spLocks noGrp="1"/>
          </p:cNvSpPr>
          <p:nvPr>
            <p:ph sz="half" idx="1"/>
          </p:nvPr>
        </p:nvSpPr>
        <p:spPr/>
        <p:txBody>
          <a:bodyPr/>
          <a:lstStyle/>
          <a:p>
            <a:r>
              <a:rPr lang="en-US" dirty="0"/>
              <a:t>The invention of the telescope paved the way for Galileo to make is groundbreaking and controversial discovery in proving a theory Copernicus developed called </a:t>
            </a:r>
            <a:r>
              <a:rPr lang="en-US" dirty="0" err="1"/>
              <a:t>heliocentrism</a:t>
            </a:r>
            <a:r>
              <a:rPr lang="en-US" dirty="0"/>
              <a:t>.   Meaning that the Sun was actually at the center of the universe not the earth.  This discovery did not go over well with the Catholic Church and Galileo was exiled to Siena.</a:t>
            </a:r>
          </a:p>
        </p:txBody>
      </p:sp>
      <p:pic>
        <p:nvPicPr>
          <p:cNvPr id="5" name="Content Placeholder 4"/>
          <p:cNvPicPr>
            <a:picLocks noGrp="1" noChangeAspect="1"/>
          </p:cNvPicPr>
          <p:nvPr>
            <p:ph sz="half" idx="2"/>
          </p:nvPr>
        </p:nvPicPr>
        <p:blipFill>
          <a:blip r:embed="rId2"/>
          <a:stretch>
            <a:fillRect/>
          </a:stretch>
        </p:blipFill>
        <p:spPr>
          <a:xfrm>
            <a:off x="8481047" y="0"/>
            <a:ext cx="3605989" cy="4200525"/>
          </a:xfrm>
          <a:prstGeom prst="rect">
            <a:avLst/>
          </a:prstGeom>
        </p:spPr>
      </p:pic>
      <p:pic>
        <p:nvPicPr>
          <p:cNvPr id="6" name="Picture 5"/>
          <p:cNvPicPr>
            <a:picLocks noChangeAspect="1"/>
          </p:cNvPicPr>
          <p:nvPr/>
        </p:nvPicPr>
        <p:blipFill>
          <a:blip r:embed="rId3"/>
          <a:stretch>
            <a:fillRect/>
          </a:stretch>
        </p:blipFill>
        <p:spPr>
          <a:xfrm>
            <a:off x="5618018" y="2838450"/>
            <a:ext cx="3198656" cy="3811732"/>
          </a:xfrm>
          <a:prstGeom prst="rect">
            <a:avLst/>
          </a:prstGeom>
        </p:spPr>
      </p:pic>
    </p:spTree>
    <p:extLst>
      <p:ext uri="{BB962C8B-B14F-4D97-AF65-F5344CB8AC3E}">
        <p14:creationId xmlns:p14="http://schemas.microsoft.com/office/powerpoint/2010/main" val="427170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The works of Da Vinci, Michelangelo and Raphael inspired the renaissance way of thinking for people north of Italy.  Especially in places like England, France, and Germany.</a:t>
            </a:r>
          </a:p>
          <a:p>
            <a:endParaRPr lang="en-US" dirty="0"/>
          </a:p>
        </p:txBody>
      </p:sp>
      <p:pic>
        <p:nvPicPr>
          <p:cNvPr id="6" name="Content Placeholder 5"/>
          <p:cNvPicPr>
            <a:picLocks noGrp="1" noChangeAspect="1"/>
          </p:cNvPicPr>
          <p:nvPr>
            <p:ph sz="half" idx="2"/>
          </p:nvPr>
        </p:nvPicPr>
        <p:blipFill>
          <a:blip r:embed="rId2"/>
          <a:stretch>
            <a:fillRect/>
          </a:stretch>
        </p:blipFill>
        <p:spPr>
          <a:xfrm>
            <a:off x="9145142" y="1245322"/>
            <a:ext cx="2818125" cy="4200525"/>
          </a:xfrm>
          <a:prstGeom prst="rect">
            <a:avLst/>
          </a:prstGeom>
        </p:spPr>
      </p:pic>
      <p:pic>
        <p:nvPicPr>
          <p:cNvPr id="5" name="Picture 4"/>
          <p:cNvPicPr>
            <a:picLocks noChangeAspect="1"/>
          </p:cNvPicPr>
          <p:nvPr/>
        </p:nvPicPr>
        <p:blipFill>
          <a:blip r:embed="rId3"/>
          <a:stretch>
            <a:fillRect/>
          </a:stretch>
        </p:blipFill>
        <p:spPr>
          <a:xfrm>
            <a:off x="302210" y="3793267"/>
            <a:ext cx="4342526" cy="2971351"/>
          </a:xfrm>
          <a:prstGeom prst="rect">
            <a:avLst/>
          </a:prstGeom>
        </p:spPr>
      </p:pic>
      <p:pic>
        <p:nvPicPr>
          <p:cNvPr id="7" name="Picture 6"/>
          <p:cNvPicPr>
            <a:picLocks noChangeAspect="1"/>
          </p:cNvPicPr>
          <p:nvPr/>
        </p:nvPicPr>
        <p:blipFill>
          <a:blip r:embed="rId4"/>
          <a:stretch>
            <a:fillRect/>
          </a:stretch>
        </p:blipFill>
        <p:spPr>
          <a:xfrm>
            <a:off x="5223164" y="1970088"/>
            <a:ext cx="3200400" cy="4286250"/>
          </a:xfrm>
          <a:prstGeom prst="rect">
            <a:avLst/>
          </a:prstGeom>
        </p:spPr>
      </p:pic>
    </p:spTree>
    <p:extLst>
      <p:ext uri="{BB962C8B-B14F-4D97-AF65-F5344CB8AC3E}">
        <p14:creationId xmlns:p14="http://schemas.microsoft.com/office/powerpoint/2010/main" val="330051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77995" y="452718"/>
            <a:ext cx="4476750" cy="33147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509156" y="883227"/>
            <a:ext cx="4990496" cy="5373111"/>
          </a:xfrm>
        </p:spPr>
        <p:txBody>
          <a:bodyPr/>
          <a:lstStyle/>
          <a:p>
            <a:r>
              <a:rPr lang="en-US" dirty="0"/>
              <a:t>In the early 1450’s the population was beginning to recover from the plague, and the end of the 100 years’ war which both had negative impacts on the population.  The Population was increasing and business was good for merchants who began to sponsor artists with their new found wealth</a:t>
            </a:r>
          </a:p>
        </p:txBody>
      </p:sp>
      <p:sp>
        <p:nvSpPr>
          <p:cNvPr id="4" name="Content Placeholder 3"/>
          <p:cNvSpPr>
            <a:spLocks noGrp="1"/>
          </p:cNvSpPr>
          <p:nvPr>
            <p:ph sz="half" idx="2"/>
          </p:nvPr>
        </p:nvSpPr>
        <p:spPr/>
        <p:txBody>
          <a:bodyPr/>
          <a:lstStyle/>
          <a:p>
            <a:endParaRPr lang="en-US" dirty="0"/>
          </a:p>
        </p:txBody>
      </p:sp>
      <p:pic>
        <p:nvPicPr>
          <p:cNvPr id="6" name="Picture 5"/>
          <p:cNvPicPr>
            <a:picLocks noChangeAspect="1"/>
          </p:cNvPicPr>
          <p:nvPr/>
        </p:nvPicPr>
        <p:blipFill>
          <a:blip r:embed="rId3"/>
          <a:stretch>
            <a:fillRect/>
          </a:stretch>
        </p:blipFill>
        <p:spPr>
          <a:xfrm>
            <a:off x="2298266" y="3453498"/>
            <a:ext cx="2263344" cy="3233349"/>
          </a:xfrm>
          <a:prstGeom prst="rect">
            <a:avLst/>
          </a:prstGeom>
        </p:spPr>
      </p:pic>
    </p:spTree>
    <p:extLst>
      <p:ext uri="{BB962C8B-B14F-4D97-AF65-F5344CB8AC3E}">
        <p14:creationId xmlns:p14="http://schemas.microsoft.com/office/powerpoint/2010/main" val="311083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The renaissance period gives rise to not only new ways of thinking like, humanism but also many new and exciting inventions that we still use today.</a:t>
            </a:r>
          </a:p>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717937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Sketches and drawings from the notebooks of Leonardo Da Vinci show us he was ahead of his time.  He had drawings and plans that resemble </a:t>
            </a:r>
            <a:r>
              <a:rPr lang="en-US" dirty="0" smtClean="0"/>
              <a:t>modern day </a:t>
            </a:r>
            <a:r>
              <a:rPr lang="en-US" dirty="0"/>
              <a:t>technology.  Like the aerial screw, the self-powered cart, the flying machine and many others</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74235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Aerial Screw</a:t>
            </a:r>
            <a:endParaRPr lang="en-US" dirty="0"/>
          </a:p>
        </p:txBody>
      </p:sp>
      <p:sp>
        <p:nvSpPr>
          <p:cNvPr id="3" name="Content Placeholder 2"/>
          <p:cNvSpPr>
            <a:spLocks noGrp="1"/>
          </p:cNvSpPr>
          <p:nvPr>
            <p:ph sz="half" idx="1"/>
          </p:nvPr>
        </p:nvSpPr>
        <p:spPr/>
        <p:txBody>
          <a:bodyPr/>
          <a:lstStyle/>
          <a:p>
            <a:endParaRPr lang="en-US" dirty="0"/>
          </a:p>
        </p:txBody>
      </p:sp>
      <p:pic>
        <p:nvPicPr>
          <p:cNvPr id="5" name="Content Placeholder 4"/>
          <p:cNvPicPr>
            <a:picLocks noGrp="1" noChangeAspect="1"/>
          </p:cNvPicPr>
          <p:nvPr>
            <p:ph sz="half" idx="2"/>
          </p:nvPr>
        </p:nvPicPr>
        <p:blipFill>
          <a:blip r:embed="rId2"/>
          <a:stretch>
            <a:fillRect/>
          </a:stretch>
        </p:blipFill>
        <p:spPr>
          <a:xfrm>
            <a:off x="5499651" y="241587"/>
            <a:ext cx="3810000" cy="2828925"/>
          </a:xfrm>
          <a:prstGeom prst="rect">
            <a:avLst/>
          </a:prstGeom>
        </p:spPr>
      </p:pic>
      <p:pic>
        <p:nvPicPr>
          <p:cNvPr id="6" name="Picture 5"/>
          <p:cNvPicPr>
            <a:picLocks noChangeAspect="1"/>
          </p:cNvPicPr>
          <p:nvPr/>
        </p:nvPicPr>
        <p:blipFill>
          <a:blip r:embed="rId3"/>
          <a:stretch>
            <a:fillRect/>
          </a:stretch>
        </p:blipFill>
        <p:spPr>
          <a:xfrm>
            <a:off x="1226894" y="2680133"/>
            <a:ext cx="3933825" cy="3576205"/>
          </a:xfrm>
          <a:prstGeom prst="rect">
            <a:avLst/>
          </a:prstGeom>
        </p:spPr>
      </p:pic>
      <p:pic>
        <p:nvPicPr>
          <p:cNvPr id="7" name="Picture 6"/>
          <p:cNvPicPr>
            <a:picLocks noChangeAspect="1"/>
          </p:cNvPicPr>
          <p:nvPr/>
        </p:nvPicPr>
        <p:blipFill>
          <a:blip r:embed="rId4"/>
          <a:stretch>
            <a:fillRect/>
          </a:stretch>
        </p:blipFill>
        <p:spPr>
          <a:xfrm>
            <a:off x="6188899" y="3070512"/>
            <a:ext cx="3491344" cy="3666708"/>
          </a:xfrm>
          <a:prstGeom prst="rect">
            <a:avLst/>
          </a:prstGeom>
        </p:spPr>
      </p:pic>
    </p:spTree>
    <p:extLst>
      <p:ext uri="{BB962C8B-B14F-4D97-AF65-F5344CB8AC3E}">
        <p14:creationId xmlns:p14="http://schemas.microsoft.com/office/powerpoint/2010/main" val="3657560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Self Powered Cart</a:t>
            </a:r>
            <a:endParaRPr lang="en-US" dirty="0"/>
          </a:p>
        </p:txBody>
      </p:sp>
      <p:pic>
        <p:nvPicPr>
          <p:cNvPr id="5" name="Content Placeholder 4"/>
          <p:cNvPicPr>
            <a:picLocks noGrp="1" noChangeAspect="1"/>
          </p:cNvPicPr>
          <p:nvPr>
            <p:ph sz="half" idx="1"/>
          </p:nvPr>
        </p:nvPicPr>
        <p:blipFill>
          <a:blip r:embed="rId2"/>
          <a:stretch>
            <a:fillRect/>
          </a:stretch>
        </p:blipFill>
        <p:spPr>
          <a:xfrm>
            <a:off x="646111" y="1769846"/>
            <a:ext cx="4101583" cy="2729417"/>
          </a:xfrm>
          <a:prstGeom prst="rect">
            <a:avLst/>
          </a:prstGeom>
        </p:spPr>
      </p:pic>
      <p:pic>
        <p:nvPicPr>
          <p:cNvPr id="2050" name="Picture 2" descr="Image result for davinci self powered ca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53755" y="205903"/>
            <a:ext cx="4278818" cy="32946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5266459" y="3782759"/>
            <a:ext cx="3053134" cy="2081682"/>
          </a:xfrm>
          <a:prstGeom prst="rect">
            <a:avLst/>
          </a:prstGeom>
        </p:spPr>
      </p:pic>
    </p:spTree>
    <p:extLst>
      <p:ext uri="{BB962C8B-B14F-4D97-AF65-F5344CB8AC3E}">
        <p14:creationId xmlns:p14="http://schemas.microsoft.com/office/powerpoint/2010/main" val="2327705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Flying Machine</a:t>
            </a:r>
            <a:br>
              <a:rPr lang="en-US" dirty="0" smtClean="0"/>
            </a:br>
            <a:endParaRPr lang="en-US" dirty="0"/>
          </a:p>
        </p:txBody>
      </p:sp>
      <p:pic>
        <p:nvPicPr>
          <p:cNvPr id="5" name="Content Placeholder 4"/>
          <p:cNvPicPr>
            <a:picLocks noGrp="1" noChangeAspect="1"/>
          </p:cNvPicPr>
          <p:nvPr>
            <p:ph sz="half" idx="2"/>
          </p:nvPr>
        </p:nvPicPr>
        <p:blipFill>
          <a:blip r:embed="rId2"/>
          <a:stretch>
            <a:fillRect/>
          </a:stretch>
        </p:blipFill>
        <p:spPr>
          <a:xfrm>
            <a:off x="5771356" y="2541588"/>
            <a:ext cx="4162425" cy="3228975"/>
          </a:xfrm>
          <a:prstGeom prst="rect">
            <a:avLst/>
          </a:prstGeom>
        </p:spPr>
      </p:pic>
      <p:pic>
        <p:nvPicPr>
          <p:cNvPr id="3074" name="Picture 2" descr="Image result for da vinci flying machine"/>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3313" y="2692736"/>
            <a:ext cx="4395787" cy="29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47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Printing Press</a:t>
            </a:r>
            <a:endParaRPr lang="en-US" dirty="0"/>
          </a:p>
        </p:txBody>
      </p:sp>
      <p:sp>
        <p:nvSpPr>
          <p:cNvPr id="3" name="Content Placeholder 2"/>
          <p:cNvSpPr>
            <a:spLocks noGrp="1"/>
          </p:cNvSpPr>
          <p:nvPr>
            <p:ph sz="half" idx="1"/>
          </p:nvPr>
        </p:nvSpPr>
        <p:spPr/>
        <p:txBody>
          <a:bodyPr/>
          <a:lstStyle/>
          <a:p>
            <a:r>
              <a:rPr lang="en-US" dirty="0"/>
              <a:t>The Invention of the Printing Press by Johan </a:t>
            </a:r>
            <a:r>
              <a:rPr lang="en-US" dirty="0" err="1"/>
              <a:t>Gutenburg</a:t>
            </a:r>
            <a:r>
              <a:rPr lang="en-US" dirty="0"/>
              <a:t> in 1440 gives the renaissance a better and faster way to spread new ideas and information.  The first book printed with the printing press was the bible, or the </a:t>
            </a:r>
            <a:r>
              <a:rPr lang="en-US" dirty="0" err="1"/>
              <a:t>Gutenburg</a:t>
            </a:r>
            <a:r>
              <a:rPr lang="en-US" dirty="0"/>
              <a:t> bible.  The printing press used movable type to be more efficient.</a:t>
            </a:r>
          </a:p>
        </p:txBody>
      </p:sp>
      <p:pic>
        <p:nvPicPr>
          <p:cNvPr id="4098" name="Picture 2" descr="Image result for The Invention of the printing pres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31320" y="135053"/>
            <a:ext cx="4395788" cy="3436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514610" y="2060575"/>
            <a:ext cx="2553925" cy="2684896"/>
          </a:xfrm>
          <a:prstGeom prst="rect">
            <a:avLst/>
          </a:prstGeom>
        </p:spPr>
      </p:pic>
      <p:pic>
        <p:nvPicPr>
          <p:cNvPr id="6" name="Picture 5"/>
          <p:cNvPicPr>
            <a:picLocks noChangeAspect="1"/>
          </p:cNvPicPr>
          <p:nvPr/>
        </p:nvPicPr>
        <p:blipFill>
          <a:blip r:embed="rId4"/>
          <a:stretch>
            <a:fillRect/>
          </a:stretch>
        </p:blipFill>
        <p:spPr>
          <a:xfrm>
            <a:off x="5400425" y="3695641"/>
            <a:ext cx="4575721" cy="2892224"/>
          </a:xfrm>
          <a:prstGeom prst="rect">
            <a:avLst/>
          </a:prstGeom>
        </p:spPr>
      </p:pic>
    </p:spTree>
    <p:extLst>
      <p:ext uri="{BB962C8B-B14F-4D97-AF65-F5344CB8AC3E}">
        <p14:creationId xmlns:p14="http://schemas.microsoft.com/office/powerpoint/2010/main" val="17014396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1472</TotalTime>
  <Words>321</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Inventions of the         Reniassance</vt:lpstr>
      <vt:lpstr>PowerPoint Presentation</vt:lpstr>
      <vt:lpstr>PowerPoint Presentation</vt:lpstr>
      <vt:lpstr>PowerPoint Presentation</vt:lpstr>
      <vt:lpstr>PowerPoint Presentation</vt:lpstr>
      <vt:lpstr>The Aerial Screw</vt:lpstr>
      <vt:lpstr>The Self Powered Cart</vt:lpstr>
      <vt:lpstr>The Flying Machine </vt:lpstr>
      <vt:lpstr>The Printing Press</vt:lpstr>
      <vt:lpstr>Vernacular</vt:lpstr>
      <vt:lpstr>The Telescope</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 of the         Reniassance</dc:title>
  <dc:creator>Wilmoth, Travis C</dc:creator>
  <cp:lastModifiedBy>Wilmoth, Travis C</cp:lastModifiedBy>
  <cp:revision>9</cp:revision>
  <dcterms:created xsi:type="dcterms:W3CDTF">2016-08-29T14:27:45Z</dcterms:created>
  <dcterms:modified xsi:type="dcterms:W3CDTF">2016-09-06T18:46:14Z</dcterms:modified>
</cp:coreProperties>
</file>