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4507F86-EAAD-4F30-94AD-FD21779CF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62EFB-E862-4A64-BDB0-37AD3ADC1B8C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Yonglo moved the capital to Beijing, he built a new palace--the forbidden city, so called  because commoners and foreigners were not allowed to enter.</a:t>
            </a:r>
          </a:p>
        </p:txBody>
      </p:sp>
    </p:spTree>
    <p:extLst>
      <p:ext uri="{BB962C8B-B14F-4D97-AF65-F5344CB8AC3E}">
        <p14:creationId xmlns:p14="http://schemas.microsoft.com/office/powerpoint/2010/main" val="337296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33C0F-AD7C-47A8-B8DE-EDA82CE01F40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the invaders were Manchus, they chose a Chinese name, the Qing</a:t>
            </a:r>
          </a:p>
        </p:txBody>
      </p:sp>
    </p:spTree>
    <p:extLst>
      <p:ext uri="{BB962C8B-B14F-4D97-AF65-F5344CB8AC3E}">
        <p14:creationId xmlns:p14="http://schemas.microsoft.com/office/powerpoint/2010/main" val="281397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2FFBE-A3C5-4A48-A6CC-87534940F13B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Technique valued in painting and pottery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6115C-CD88-414A-8B3F-1871CE55E152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samurai met their end fighting enemies with guns while they still used swords</a:t>
            </a:r>
          </a:p>
        </p:txBody>
      </p:sp>
    </p:spTree>
    <p:extLst>
      <p:ext uri="{BB962C8B-B14F-4D97-AF65-F5344CB8AC3E}">
        <p14:creationId xmlns:p14="http://schemas.microsoft.com/office/powerpoint/2010/main" val="32854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62E4F4-D066-4D62-B27F-C4042DED6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3677-0C94-4C1A-8E50-B2FA4B12D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819CD-1C79-4FCF-AF7E-A13B89BB7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CE4CB9-CDA0-4AFE-B603-AC64BE04B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99E220-BCF5-4381-B750-508383AF3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030A93-13A2-4927-B4C4-3370FF818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D0874-6D55-4F3B-A3A9-D7C2F8957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16E5-AEB7-4CCF-BE5A-EC59B55F7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8CA40-313A-4793-85E5-96725FD8C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2783-5630-49B9-9D90-2A5BCECAA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7CEA-1014-4771-8EBC-76AEB4D6B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D096-2211-4E40-9521-ABD880E2F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A6AF3-63BE-4F9D-BE22-2A92D8876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16747-A685-4BDC-8884-F5114B677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8AEE054-042C-4CE2-AF45-77A8547789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31925"/>
          </a:xfrm>
        </p:spPr>
        <p:txBody>
          <a:bodyPr/>
          <a:lstStyle/>
          <a:p>
            <a:r>
              <a:rPr lang="en-US"/>
              <a:t>Ch. 19: The Age of Exploration</a:t>
            </a:r>
          </a:p>
        </p:txBody>
      </p:sp>
      <p:pic>
        <p:nvPicPr>
          <p:cNvPr id="2053" name="Picture 5" descr="MCj04247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0400"/>
            <a:ext cx="2590800" cy="2581275"/>
          </a:xfrm>
          <a:prstGeom prst="rect">
            <a:avLst/>
          </a:prstGeom>
          <a:noFill/>
        </p:spPr>
      </p:pic>
      <p:pic>
        <p:nvPicPr>
          <p:cNvPr id="2055" name="Picture 7" descr="MPj0411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4724400" cy="377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else got involved?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French</a:t>
            </a:r>
          </a:p>
          <a:p>
            <a:pPr>
              <a:lnSpc>
                <a:spcPct val="90000"/>
              </a:lnSpc>
            </a:pPr>
            <a:r>
              <a:rPr lang="en-US"/>
              <a:t>Dutch: East India Trading Company dominated trade in East India and the Indian Ocean</a:t>
            </a:r>
          </a:p>
          <a:p>
            <a:pPr lvl="1">
              <a:lnSpc>
                <a:spcPct val="90000"/>
              </a:lnSpc>
            </a:pPr>
            <a:r>
              <a:rPr lang="en-US"/>
              <a:t>Capital, Amsterdam, became leading commercial center</a:t>
            </a:r>
          </a:p>
          <a:p>
            <a:pPr>
              <a:lnSpc>
                <a:spcPct val="90000"/>
              </a:lnSpc>
            </a:pPr>
            <a:r>
              <a:rPr lang="en-US"/>
              <a:t>British: English East India Company, successful in trading Indian cloth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52600" y="457200"/>
            <a:ext cx="11125200" cy="5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 Limits European Contacts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China’s independence from the West continues today</a:t>
            </a:r>
          </a:p>
          <a:p>
            <a:r>
              <a:rPr lang="en-US"/>
              <a:t>Advances in the Ming and Qing dynasties left China uninterested in European contact</a:t>
            </a:r>
          </a:p>
        </p:txBody>
      </p:sp>
      <p:pic>
        <p:nvPicPr>
          <p:cNvPr id="25604" name="Picture 4" descr="MPj04014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038600"/>
            <a:ext cx="3902075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China: the Ming Dynasty </a:t>
            </a:r>
            <a:br>
              <a:rPr lang="en-US" sz="4000"/>
            </a:br>
            <a:r>
              <a:rPr lang="en-US" sz="4000"/>
              <a:t>(1368-1644)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China became the dominant power in Asia under the Ming</a:t>
            </a:r>
          </a:p>
          <a:p>
            <a:pPr>
              <a:lnSpc>
                <a:spcPct val="90000"/>
              </a:lnSpc>
            </a:pPr>
            <a:r>
              <a:rPr lang="en-US" sz="2800"/>
              <a:t>Hongwu: first emperor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His son, Yonglo, sent voyages of exploration before Europeans ever did (1405)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Also built the forbidden city</a:t>
            </a:r>
          </a:p>
        </p:txBody>
      </p:sp>
      <p:pic>
        <p:nvPicPr>
          <p:cNvPr id="26632" name="Picture 8" descr="MCj0406148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752600"/>
            <a:ext cx="3097213" cy="2166938"/>
          </a:xfrm>
        </p:spPr>
      </p:pic>
      <p:pic>
        <p:nvPicPr>
          <p:cNvPr id="26633" name="Picture 9" descr="MPj04037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902075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China: the Ming Dynasty </a:t>
            </a:r>
            <a:br>
              <a:rPr lang="en-US" sz="4000"/>
            </a:br>
            <a:r>
              <a:rPr lang="en-US" sz="4000"/>
              <a:t>(1368-1644)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Zheng He (jung huh) went on seven voyages of exploration</a:t>
            </a:r>
          </a:p>
          <a:p>
            <a:r>
              <a:rPr lang="en-US"/>
              <a:t>Only the government traded with foreigners</a:t>
            </a:r>
          </a:p>
          <a:p>
            <a:pPr lvl="1"/>
            <a:r>
              <a:rPr lang="en-US"/>
              <a:t>Some people smuggled items</a:t>
            </a:r>
          </a:p>
          <a:p>
            <a:pPr lvl="1"/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/>
            <a:r>
              <a:rPr lang="en-US" sz="2200"/>
              <a:t>Never became industrialized because:</a:t>
            </a:r>
          </a:p>
          <a:p>
            <a:pPr marL="914400" lvl="1" indent="-457200">
              <a:buFont typeface="Tahoma" charset="0"/>
              <a:buAutoNum type="arabicPeriod"/>
            </a:pPr>
            <a:r>
              <a:rPr lang="en-US" sz="2200"/>
              <a:t>Idea of commerce offended Confucian beliefs</a:t>
            </a:r>
          </a:p>
          <a:p>
            <a:pPr marL="914400" lvl="1" indent="-457200">
              <a:buFont typeface="Tahoma" charset="0"/>
              <a:buAutoNum type="arabicPeriod"/>
            </a:pPr>
            <a:r>
              <a:rPr lang="en-US" sz="2200"/>
              <a:t>Tradition favored agriculture</a:t>
            </a:r>
          </a:p>
        </p:txBody>
      </p:sp>
      <p:pic>
        <p:nvPicPr>
          <p:cNvPr id="32773" name="Picture 5" descr="MPj04065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3276600" cy="2184400"/>
          </a:xfrm>
          <a:prstGeom prst="rect">
            <a:avLst/>
          </a:prstGeom>
          <a:noFill/>
        </p:spPr>
      </p:pic>
      <p:pic>
        <p:nvPicPr>
          <p:cNvPr id="32774" name="Picture 6" descr="MMj023625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1038225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China: the Qing Dynasty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1644: the people of Manchuria (manchus) invaded China and the Ming dynasty collapsed.</a:t>
            </a:r>
          </a:p>
          <a:p>
            <a:pPr>
              <a:lnSpc>
                <a:spcPct val="80000"/>
              </a:lnSpc>
            </a:pPr>
            <a:r>
              <a:rPr lang="en-US" sz="2800"/>
              <a:t>Expanded China’s borders</a:t>
            </a:r>
          </a:p>
          <a:p>
            <a:pPr>
              <a:lnSpc>
                <a:spcPct val="80000"/>
              </a:lnSpc>
            </a:pPr>
            <a:r>
              <a:rPr lang="en-US" sz="2800"/>
              <a:t> Upheld traditional Chinese beliefs and social structures</a:t>
            </a:r>
          </a:p>
          <a:p>
            <a:pPr>
              <a:lnSpc>
                <a:spcPct val="80000"/>
              </a:lnSpc>
            </a:pPr>
            <a:r>
              <a:rPr lang="en-US" sz="2800"/>
              <a:t>Under </a:t>
            </a:r>
            <a:r>
              <a:rPr lang="en-US" sz="2800">
                <a:solidFill>
                  <a:srgbClr val="FFFF00"/>
                </a:solidFill>
              </a:rPr>
              <a:t>Qian-long</a:t>
            </a:r>
            <a:r>
              <a:rPr lang="en-US" sz="2800"/>
              <a:t> (chyahn-lung), China reached its greatest size and prosperity</a:t>
            </a:r>
          </a:p>
          <a:p>
            <a:pPr>
              <a:lnSpc>
                <a:spcPct val="80000"/>
              </a:lnSpc>
            </a:pPr>
            <a:r>
              <a:rPr lang="en-US" sz="2800"/>
              <a:t>Continued isolation in trade but became partners with the Dutch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Began the trade of </a:t>
            </a:r>
            <a:r>
              <a:rPr lang="en-US" sz="2400">
                <a:solidFill>
                  <a:srgbClr val="FFFF00"/>
                </a:solidFill>
              </a:rPr>
              <a:t>TEA</a:t>
            </a:r>
            <a:r>
              <a:rPr lang="en-US" sz="2400"/>
              <a:t> to Europe!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Life in Ming and Qing China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Qing: increase of irrigation and fertilization; new crops such as </a:t>
            </a:r>
            <a:r>
              <a:rPr lang="en-US">
                <a:solidFill>
                  <a:srgbClr val="FFFF00"/>
                </a:solidFill>
              </a:rPr>
              <a:t>corn</a:t>
            </a:r>
            <a:r>
              <a:rPr lang="en-US"/>
              <a:t> and </a:t>
            </a:r>
            <a:r>
              <a:rPr lang="en-US">
                <a:solidFill>
                  <a:srgbClr val="FFFF00"/>
                </a:solidFill>
              </a:rPr>
              <a:t>sweet potatoes</a:t>
            </a:r>
            <a:r>
              <a:rPr lang="en-US"/>
              <a:t>, brought by Europeans</a:t>
            </a:r>
          </a:p>
          <a:p>
            <a:pPr>
              <a:lnSpc>
                <a:spcPct val="90000"/>
              </a:lnSpc>
            </a:pPr>
            <a:r>
              <a:rPr lang="en-US"/>
              <a:t>Women: not valued, many female infants killed, although many responsibilities at home</a:t>
            </a:r>
          </a:p>
          <a:p>
            <a:pPr>
              <a:lnSpc>
                <a:spcPct val="90000"/>
              </a:lnSpc>
            </a:pPr>
            <a:r>
              <a:rPr lang="en-US"/>
              <a:t>Traditions preserved through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isolation</a:t>
            </a:r>
          </a:p>
        </p:txBody>
      </p:sp>
      <p:pic>
        <p:nvPicPr>
          <p:cNvPr id="37892" name="Picture 4" descr="MCj0436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71600"/>
            <a:ext cx="1219200" cy="1219200"/>
          </a:xfrm>
          <a:prstGeom prst="rect">
            <a:avLst/>
          </a:prstGeom>
          <a:noFill/>
        </p:spPr>
      </p:pic>
      <p:pic>
        <p:nvPicPr>
          <p:cNvPr id="37893" name="Picture 5" descr="MCj04044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187325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Japan Returns to </a:t>
            </a:r>
            <a:r>
              <a:rPr lang="en-US">
                <a:solidFill>
                  <a:srgbClr val="FFFF00"/>
                </a:solidFill>
              </a:rPr>
              <a:t>Isolation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Tokugawa regime unified Japan and began 250 years of isolation, autocracy, and economic growth</a:t>
            </a:r>
          </a:p>
          <a:p>
            <a:r>
              <a:rPr lang="en-US" sz="2800"/>
              <a:t>Japan continues to limit and control dealings with foreigners</a:t>
            </a:r>
          </a:p>
        </p:txBody>
      </p:sp>
      <p:pic>
        <p:nvPicPr>
          <p:cNvPr id="39944" name="Picture 8" descr="MPj041167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6325"/>
            <a:ext cx="4038600" cy="32305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Japan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Tokugawa Ieyasu unified Japan</a:t>
            </a:r>
          </a:p>
          <a:p>
            <a:pPr>
              <a:lnSpc>
                <a:spcPct val="90000"/>
              </a:lnSpc>
            </a:pPr>
            <a:r>
              <a:rPr lang="en-US" sz="2400"/>
              <a:t>Structured society, influenced by Confucius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Emperor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Shogun: military leader, actual ruler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Daimyo: powerful landholding Samurai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Samurai Warriors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Peasants and Artisans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Merchants</a:t>
            </a:r>
          </a:p>
        </p:txBody>
      </p:sp>
      <p:pic>
        <p:nvPicPr>
          <p:cNvPr id="41991" name="Picture 7" descr="MCSY01622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2286000"/>
            <a:ext cx="1911350" cy="3282950"/>
          </a:xfrm>
        </p:spPr>
      </p:pic>
      <p:pic>
        <p:nvPicPr>
          <p:cNvPr id="41992" name="Picture 8" descr="MPj04017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Culture in Japan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6600"/>
                </a:solidFill>
              </a:rPr>
              <a:t>One lone wailing voice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6600"/>
                </a:solidFill>
              </a:rPr>
              <a:t>in the lovely cold forest: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6600"/>
                </a:solidFill>
              </a:rPr>
              <a:t>black timberwolf song</a:t>
            </a:r>
            <a:r>
              <a:rPr lang="en-US" sz="2400">
                <a:solidFill>
                  <a:srgbClr val="FF66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6600"/>
                </a:solidFill>
              </a:rPr>
              <a:t>	-</a:t>
            </a:r>
            <a:r>
              <a:rPr lang="en-US" sz="1800">
                <a:solidFill>
                  <a:srgbClr val="FF6600"/>
                </a:solidFill>
              </a:rPr>
              <a:t>haiku written by Zino Press author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6600"/>
                </a:solidFill>
              </a:rPr>
              <a:t>Matt Cibula, who was the Head-to-Head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6600"/>
                </a:solidFill>
              </a:rPr>
              <a:t>Haiku Slam National Champion in 1995-1996.</a:t>
            </a:r>
            <a:r>
              <a:rPr lang="en-US" sz="24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rise of large commercial centers provided employment for women</a:t>
            </a:r>
          </a:p>
          <a:p>
            <a:pPr>
              <a:lnSpc>
                <a:spcPct val="90000"/>
              </a:lnSpc>
            </a:pPr>
            <a:r>
              <a:rPr lang="en-US" sz="2000"/>
              <a:t>Haiku: 5-7-5 syllable, 3 verse poetry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Presents images</a:t>
            </a:r>
          </a:p>
          <a:p>
            <a:pPr>
              <a:lnSpc>
                <a:spcPct val="90000"/>
              </a:lnSpc>
            </a:pPr>
            <a:r>
              <a:rPr lang="en-US" sz="2000"/>
              <a:t>Kabuki theater: actors in costumes using music, dance, and mime to perform skits about modern life</a:t>
            </a:r>
          </a:p>
        </p:txBody>
      </p:sp>
      <p:pic>
        <p:nvPicPr>
          <p:cNvPr id="44040" name="Picture 8" descr="kabu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185261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Europeans Explore the </a:t>
            </a:r>
            <a:br>
              <a:rPr lang="en-US" sz="4000"/>
            </a:br>
            <a:r>
              <a:rPr lang="en-US" sz="4000"/>
              <a:t>East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European exploration was an important step toward the global interaction existing in the world today</a:t>
            </a:r>
          </a:p>
          <a:p>
            <a:r>
              <a:rPr lang="en-US"/>
              <a:t>Advances in sailing technology enabled Europeans to explore other parts of the world</a:t>
            </a:r>
          </a:p>
        </p:txBody>
      </p:sp>
      <p:pic>
        <p:nvPicPr>
          <p:cNvPr id="3076" name="Picture 4" descr="MCTR0026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1766888" cy="176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Contact between Europe and Japan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Portugal (1543)- brought clocks, eyeglasses, tobacco, firearms</a:t>
            </a:r>
          </a:p>
          <a:p>
            <a:pPr lvl="1">
              <a:lnSpc>
                <a:spcPct val="90000"/>
              </a:lnSpc>
            </a:pPr>
            <a:r>
              <a:rPr lang="en-US"/>
              <a:t>Firearms were an important change in the life of the Samurai</a:t>
            </a:r>
          </a:p>
          <a:p>
            <a:pPr lvl="1">
              <a:lnSpc>
                <a:spcPct val="90000"/>
              </a:lnSpc>
            </a:pPr>
            <a:r>
              <a:rPr lang="en-US"/>
              <a:t>Missionaries came to convert; created conflicts between Christianity and Japanese traditional values</a:t>
            </a:r>
          </a:p>
          <a:p>
            <a:pPr lvl="1">
              <a:lnSpc>
                <a:spcPct val="90000"/>
              </a:lnSpc>
            </a:pPr>
            <a:r>
              <a:rPr lang="en-US"/>
              <a:t>Japanese wanted trade but not Europeans’ ideas and ways</a:t>
            </a:r>
          </a:p>
        </p:txBody>
      </p:sp>
      <p:pic>
        <p:nvPicPr>
          <p:cNvPr id="47108" name="Picture 4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289050" cy="1371600"/>
          </a:xfrm>
          <a:prstGeom prst="rect">
            <a:avLst/>
          </a:prstGeom>
          <a:noFill/>
        </p:spPr>
      </p:pic>
      <p:pic>
        <p:nvPicPr>
          <p:cNvPr id="47109" name="Picture 5" descr="MCj023092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00400"/>
            <a:ext cx="1219200" cy="684213"/>
          </a:xfrm>
          <a:prstGeom prst="rect">
            <a:avLst/>
          </a:prstGeom>
          <a:noFill/>
        </p:spPr>
      </p:pic>
      <p:pic>
        <p:nvPicPr>
          <p:cNvPr id="47112" name="Picture 8" descr="MPj040277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334000"/>
            <a:ext cx="1981200" cy="132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       Japan: Closed Country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commercial contacts with Europeans ended</a:t>
            </a:r>
          </a:p>
          <a:p>
            <a:pPr lvl="1"/>
            <a:r>
              <a:rPr lang="en-US"/>
              <a:t>Dutch and Chinese allowed to trade through port in Nagasaki</a:t>
            </a:r>
          </a:p>
          <a:p>
            <a:pPr lvl="1"/>
            <a:r>
              <a:rPr lang="en-US"/>
              <a:t>English voluntarily left, Portuguese and Spanish expelled</a:t>
            </a:r>
          </a:p>
        </p:txBody>
      </p:sp>
      <p:pic>
        <p:nvPicPr>
          <p:cNvPr id="48133" name="Picture 5" descr="MPj04017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95800"/>
            <a:ext cx="3124200" cy="2081213"/>
          </a:xfrm>
          <a:prstGeom prst="rect">
            <a:avLst/>
          </a:prstGeom>
          <a:noFill/>
        </p:spPr>
      </p:pic>
      <p:pic>
        <p:nvPicPr>
          <p:cNvPr id="48134" name="Picture 6" descr="MPj04000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Europeans Explore the East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 “God, Glory, and Gold” (The 3 G’s): people wanted to grow rich and spread Christianity</a:t>
            </a:r>
          </a:p>
          <a:p>
            <a:pPr lvl="1">
              <a:lnSpc>
                <a:spcPct val="90000"/>
              </a:lnSpc>
            </a:pPr>
            <a:r>
              <a:rPr lang="en-US"/>
              <a:t>Bartolomeu Dias (Portuguese Explorer): “To serve God and his Majesty, to give light to those who were in darkness and to grow rich as all men desire to do.”</a:t>
            </a:r>
          </a:p>
        </p:txBody>
      </p:sp>
      <p:pic>
        <p:nvPicPr>
          <p:cNvPr id="4100" name="Picture 4" descr="MCj04045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1873250" cy="18669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6600" y="2286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GLORY!!</a:t>
            </a:r>
          </a:p>
        </p:txBody>
      </p:sp>
      <p:pic>
        <p:nvPicPr>
          <p:cNvPr id="4104" name="Picture 8" descr="MCBS0012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0"/>
            <a:ext cx="2057400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Europeans Explore the East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could people expect to become wealthy? From overseas trade of items such as spices</a:t>
            </a:r>
          </a:p>
          <a:p>
            <a:pPr lvl="1">
              <a:lnSpc>
                <a:spcPct val="90000"/>
              </a:lnSpc>
            </a:pPr>
            <a:r>
              <a:rPr lang="en-US"/>
              <a:t>Europeans never had these items (nutmeg, pepper, etc.) until during the crusades. After the crusades ended, there was still a high demand</a:t>
            </a:r>
          </a:p>
          <a:p>
            <a:pPr lvl="1">
              <a:lnSpc>
                <a:spcPct val="90000"/>
              </a:lnSpc>
            </a:pPr>
            <a:r>
              <a:rPr lang="en-US"/>
              <a:t>Europeans sought their own route to trade directly with Asia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8196" name="Picture 4" descr="MCj02955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143000"/>
            <a:ext cx="1090613" cy="1090613"/>
          </a:xfrm>
          <a:prstGeom prst="rect">
            <a:avLst/>
          </a:prstGeom>
          <a:noFill/>
        </p:spPr>
      </p:pic>
      <p:pic>
        <p:nvPicPr>
          <p:cNvPr id="8197" name="Picture 5" descr="MCj01493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1008063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Europeans Explore the East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r>
              <a:rPr lang="en-US"/>
              <a:t>Technology helped to make this possible:</a:t>
            </a:r>
          </a:p>
          <a:p>
            <a:pPr lvl="1"/>
            <a:r>
              <a:rPr lang="en-US"/>
              <a:t>Caravel: a ship that could sail against the wind (because of triangular sails—adopted from the Arabs)</a:t>
            </a:r>
          </a:p>
          <a:p>
            <a:pPr lvl="1"/>
            <a:r>
              <a:rPr lang="en-US"/>
              <a:t>Astrolabe: perfected by Muslims, determine the latitude (how far north or south) of a ship</a:t>
            </a:r>
          </a:p>
          <a:p>
            <a:pPr lvl="1"/>
            <a:r>
              <a:rPr lang="en-US"/>
              <a:t>Magnetic compass: Chinese invention, accurately track direction</a:t>
            </a:r>
          </a:p>
        </p:txBody>
      </p:sp>
      <p:pic>
        <p:nvPicPr>
          <p:cNvPr id="9220" name="Picture 4" descr="MCj04046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7675" y="2667000"/>
            <a:ext cx="1076325" cy="1155700"/>
          </a:xfrm>
          <a:prstGeom prst="rect">
            <a:avLst/>
          </a:prstGeom>
          <a:noFill/>
        </p:spPr>
      </p:pic>
      <p:pic>
        <p:nvPicPr>
          <p:cNvPr id="9221" name="Picture 5" descr="MCj04060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746125" cy="762000"/>
          </a:xfrm>
          <a:prstGeom prst="rect">
            <a:avLst/>
          </a:prstGeom>
          <a:noFill/>
        </p:spPr>
      </p:pic>
      <p:pic>
        <p:nvPicPr>
          <p:cNvPr id="9223" name="Picture 7" descr="MCj043257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257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Portugal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/>
              <a:t>First European country to establish trading on the west coast of Africa (gold, ivory, and slaves)</a:t>
            </a:r>
          </a:p>
          <a:p>
            <a:pPr>
              <a:lnSpc>
                <a:spcPct val="90000"/>
              </a:lnSpc>
            </a:pPr>
            <a:r>
              <a:rPr lang="en-US" sz="2900" u="sng">
                <a:solidFill>
                  <a:srgbClr val="FFFF00"/>
                </a:solidFill>
              </a:rPr>
              <a:t>Strong government support of Exploration</a:t>
            </a:r>
          </a:p>
          <a:p>
            <a:pPr>
              <a:lnSpc>
                <a:spcPct val="90000"/>
              </a:lnSpc>
            </a:pPr>
            <a:r>
              <a:rPr lang="en-US" sz="2900"/>
              <a:t>Explorers:</a:t>
            </a:r>
          </a:p>
          <a:p>
            <a:pPr lvl="1">
              <a:lnSpc>
                <a:spcPct val="90000"/>
              </a:lnSpc>
            </a:pPr>
            <a:r>
              <a:rPr lang="en-US" sz="2900"/>
              <a:t>Bartolomeu Dias: first to sail</a:t>
            </a:r>
          </a:p>
          <a:p>
            <a:pPr lvl="1">
              <a:lnSpc>
                <a:spcPct val="90000"/>
              </a:lnSpc>
              <a:buFont typeface="Tahoma" charset="0"/>
              <a:buNone/>
            </a:pPr>
            <a:r>
              <a:rPr lang="en-US" sz="2900"/>
              <a:t> around the southern tip of Africa </a:t>
            </a:r>
          </a:p>
          <a:p>
            <a:pPr lvl="1">
              <a:lnSpc>
                <a:spcPct val="90000"/>
              </a:lnSpc>
            </a:pPr>
            <a:r>
              <a:rPr lang="en-US" sz="2900"/>
              <a:t>Vasco Da Gama: sailed further east, to the coast of India, Gave Portuguese a direct Sea Route to India</a:t>
            </a:r>
          </a:p>
        </p:txBody>
      </p:sp>
      <p:pic>
        <p:nvPicPr>
          <p:cNvPr id="10248" name="Picture 8" descr="MCj04075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86200"/>
            <a:ext cx="1111250" cy="1238250"/>
          </a:xfrm>
          <a:prstGeom prst="rect">
            <a:avLst/>
          </a:prstGeom>
          <a:noFill/>
        </p:spPr>
      </p:pic>
      <p:pic>
        <p:nvPicPr>
          <p:cNvPr id="10249" name="Picture 9" descr="MCBD0667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814513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Spain: The first Europeans in the Americas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10000" y="1752600"/>
            <a:ext cx="5105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Columbus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: wanted to find a direct sea route to Asia by sailing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</a:t>
            </a:r>
          </a:p>
          <a:p>
            <a:pPr marL="800100" lvl="1" indent="-342900">
              <a:buFontTx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1492: Landed in the Caribbean instead</a:t>
            </a:r>
          </a:p>
          <a:p>
            <a:pPr marL="800100" lvl="1" indent="-342900">
              <a:buFontTx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Named the natives “los indios” or “indians”</a:t>
            </a:r>
          </a:p>
          <a:p>
            <a:pPr marL="800100" lvl="1" indent="-342900">
              <a:buFontTx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Made several voyages after his first one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49530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Hernando Cortes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: landed on the shores of Mexico, looking to conquer lands for Spain.</a:t>
            </a:r>
          </a:p>
          <a:p>
            <a:pPr lvl="3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	--“Conquistadors”=“conquerors”</a:t>
            </a:r>
          </a:p>
          <a:p>
            <a:pPr lvl="3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--Conquered the Aztecs	</a:t>
            </a:r>
          </a:p>
        </p:txBody>
      </p:sp>
      <p:pic>
        <p:nvPicPr>
          <p:cNvPr id="13327" name="Picture 15" descr="MCBL0015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410200"/>
            <a:ext cx="1682750" cy="1209675"/>
          </a:xfrm>
          <a:prstGeom prst="rect">
            <a:avLst/>
          </a:prstGeom>
          <a:noFill/>
        </p:spPr>
      </p:pic>
      <p:pic>
        <p:nvPicPr>
          <p:cNvPr id="13332" name="Picture 20" descr="MCj01500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225800" cy="246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Spain: The first Europeans in the Americas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ClrTx/>
              <a:buSzTx/>
            </a:pPr>
            <a:r>
              <a:rPr lang="en-US">
                <a:solidFill>
                  <a:schemeClr val="hlink"/>
                </a:solidFill>
                <a:effectLst/>
              </a:rPr>
              <a:t>Francisco Pizarro</a:t>
            </a:r>
            <a:r>
              <a:rPr lang="en-US">
                <a:effectLst/>
              </a:rPr>
              <a:t>: (1532) conquered the Incan Empire in Peru</a:t>
            </a:r>
          </a:p>
          <a:p>
            <a:pPr eaLnBrk="0" hangingPunct="0">
              <a:spcBef>
                <a:spcPct val="50000"/>
              </a:spcBef>
              <a:buClrTx/>
              <a:buSzTx/>
            </a:pPr>
            <a:r>
              <a:rPr lang="en-US">
                <a:solidFill>
                  <a:schemeClr val="hlink"/>
                </a:solidFill>
                <a:effectLst/>
              </a:rPr>
              <a:t>Priests</a:t>
            </a:r>
            <a:r>
              <a:rPr lang="en-US">
                <a:effectLst/>
              </a:rPr>
              <a:t> accompanied conquistadors in order to convert the native people</a:t>
            </a:r>
          </a:p>
          <a:p>
            <a:pPr eaLnBrk="0" hangingPunct="0">
              <a:spcBef>
                <a:spcPct val="50000"/>
              </a:spcBef>
              <a:buClrTx/>
              <a:buSzTx/>
            </a:pPr>
            <a:endParaRPr lang="en-US">
              <a:effectLst/>
            </a:endParaRPr>
          </a:p>
          <a:p>
            <a:endParaRPr lang="en-US"/>
          </a:p>
        </p:txBody>
      </p:sp>
      <p:pic>
        <p:nvPicPr>
          <p:cNvPr id="24580" name="Picture 4" descr="MCj04083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1536700" cy="1920875"/>
          </a:xfrm>
          <a:prstGeom prst="rect">
            <a:avLst/>
          </a:prstGeom>
          <a:noFill/>
        </p:spPr>
      </p:pic>
      <p:pic>
        <p:nvPicPr>
          <p:cNvPr id="24584" name="Picture 8" descr="MCj04299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267200"/>
            <a:ext cx="1793875" cy="1828800"/>
          </a:xfrm>
          <a:prstGeom prst="rect">
            <a:avLst/>
          </a:prstGeom>
          <a:noFill/>
        </p:spPr>
      </p:pic>
      <p:pic>
        <p:nvPicPr>
          <p:cNvPr id="24586" name="Picture 10" descr="MCj03103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1497013" cy="182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Treaty of Tordesillas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038600" cy="4495800"/>
          </a:xfrm>
        </p:spPr>
        <p:txBody>
          <a:bodyPr/>
          <a:lstStyle/>
          <a:p>
            <a:r>
              <a:rPr lang="en-US" sz="2400"/>
              <a:t>Spain and Portugal were rivals</a:t>
            </a:r>
          </a:p>
          <a:p>
            <a:pPr lvl="1"/>
            <a:r>
              <a:rPr lang="en-US" sz="2000"/>
              <a:t>Pope Alexander VI wanted to help avoid tension</a:t>
            </a:r>
          </a:p>
          <a:p>
            <a:pPr lvl="2"/>
            <a:r>
              <a:rPr lang="en-US" sz="1800"/>
              <a:t>Imaginary dividing line, drawn north to south</a:t>
            </a:r>
          </a:p>
          <a:p>
            <a:pPr lvl="2"/>
            <a:r>
              <a:rPr lang="en-US" sz="1800"/>
              <a:t>All land to the west would be Spain’s</a:t>
            </a:r>
          </a:p>
          <a:p>
            <a:pPr lvl="2"/>
            <a:r>
              <a:rPr lang="en-US" sz="1800"/>
              <a:t>All land to the east would be Portugal’s</a:t>
            </a:r>
          </a:p>
          <a:p>
            <a:pPr lvl="2"/>
            <a:r>
              <a:rPr lang="en-US" sz="1800"/>
              <a:t>Line moved further west before agreement was signed in 1494</a:t>
            </a:r>
          </a:p>
        </p:txBody>
      </p:sp>
      <p:pic>
        <p:nvPicPr>
          <p:cNvPr id="16390" name="Picture 6" descr="treaty of tordesilla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28800"/>
            <a:ext cx="3821113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872</TotalTime>
  <Words>946</Words>
  <Application>Microsoft Office PowerPoint</Application>
  <PresentationFormat>On-screen Show (4:3)</PresentationFormat>
  <Paragraphs>114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Ocean</vt:lpstr>
      <vt:lpstr>Ch. 19: The Age of Exploration</vt:lpstr>
      <vt:lpstr>Europeans Explore the  East</vt:lpstr>
      <vt:lpstr>Europeans Explore the East</vt:lpstr>
      <vt:lpstr>Europeans Explore the East</vt:lpstr>
      <vt:lpstr>Europeans Explore the East</vt:lpstr>
      <vt:lpstr>Portugal </vt:lpstr>
      <vt:lpstr>Spain: The first Europeans in the Americas</vt:lpstr>
      <vt:lpstr>Spain: The first Europeans in the Americas</vt:lpstr>
      <vt:lpstr>The Treaty of Tordesillas</vt:lpstr>
      <vt:lpstr>Who else got involved?</vt:lpstr>
      <vt:lpstr>PowerPoint Presentation</vt:lpstr>
      <vt:lpstr>China Limits European Contacts</vt:lpstr>
      <vt:lpstr>China: the Ming Dynasty  (1368-1644)</vt:lpstr>
      <vt:lpstr>China: the Ming Dynasty  (1368-1644)</vt:lpstr>
      <vt:lpstr>China: the Qing Dynasty</vt:lpstr>
      <vt:lpstr>Life in Ming and Qing China</vt:lpstr>
      <vt:lpstr>Japan Returns to Isolation</vt:lpstr>
      <vt:lpstr>Japan</vt:lpstr>
      <vt:lpstr>Culture in Japan</vt:lpstr>
      <vt:lpstr>Contact between Europe and Japan</vt:lpstr>
      <vt:lpstr>        Japan: Closed Country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WCSD</dc:creator>
  <cp:lastModifiedBy>Wilmoth, Travis C</cp:lastModifiedBy>
  <cp:revision>9</cp:revision>
  <dcterms:created xsi:type="dcterms:W3CDTF">2008-02-06T21:41:20Z</dcterms:created>
  <dcterms:modified xsi:type="dcterms:W3CDTF">2016-09-20T15:27:35Z</dcterms:modified>
</cp:coreProperties>
</file>